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56" r:id="rId2"/>
    <p:sldId id="257" r:id="rId3"/>
    <p:sldId id="258" r:id="rId4"/>
    <p:sldId id="259" r:id="rId5"/>
    <p:sldId id="269" r:id="rId6"/>
    <p:sldId id="260" r:id="rId7"/>
    <p:sldId id="261" r:id="rId8"/>
    <p:sldId id="270" r:id="rId9"/>
    <p:sldId id="262" r:id="rId10"/>
    <p:sldId id="263" r:id="rId11"/>
    <p:sldId id="264" r:id="rId12"/>
    <p:sldId id="266" r:id="rId13"/>
    <p:sldId id="265" r:id="rId14"/>
    <p:sldId id="271" r:id="rId15"/>
    <p:sldId id="267" r:id="rId16"/>
    <p:sldId id="272" r:id="rId17"/>
    <p:sldId id="273" r:id="rId18"/>
    <p:sldId id="268"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90" r:id="rId33"/>
    <p:sldId id="287" r:id="rId34"/>
    <p:sldId id="291" r:id="rId35"/>
    <p:sldId id="292" r:id="rId36"/>
    <p:sldId id="288" r:id="rId37"/>
    <p:sldId id="289"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8" autoAdjust="0"/>
    <p:restoredTop sz="94660"/>
  </p:normalViewPr>
  <p:slideViewPr>
    <p:cSldViewPr>
      <p:cViewPr varScale="1">
        <p:scale>
          <a:sx n="69" d="100"/>
          <a:sy n="69" d="100"/>
        </p:scale>
        <p:origin x="-142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D1E6D1-C807-443F-9B02-288D5C0037A5}" type="datetimeFigureOut">
              <a:rPr lang="en-US" smtClean="0"/>
              <a:t>4/11/2015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48CCA5-C4D3-413F-857C-BABA39B7E96C}" type="slidenum">
              <a:rPr lang="en-US" smtClean="0"/>
              <a:t>‹#›</a:t>
            </a:fld>
            <a:endParaRPr lang="en-US"/>
          </a:p>
        </p:txBody>
      </p:sp>
    </p:spTree>
    <p:extLst>
      <p:ext uri="{BB962C8B-B14F-4D97-AF65-F5344CB8AC3E}">
        <p14:creationId xmlns:p14="http://schemas.microsoft.com/office/powerpoint/2010/main" val="2982435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48CCA5-C4D3-413F-857C-BABA39B7E96C}" type="slidenum">
              <a:rPr lang="en-US" smtClean="0"/>
              <a:t>7</a:t>
            </a:fld>
            <a:endParaRPr lang="en-US"/>
          </a:p>
        </p:txBody>
      </p:sp>
    </p:spTree>
    <p:extLst>
      <p:ext uri="{BB962C8B-B14F-4D97-AF65-F5344CB8AC3E}">
        <p14:creationId xmlns:p14="http://schemas.microsoft.com/office/powerpoint/2010/main" val="3721626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0E09DE-5D25-4BAD-A3C1-4B4CCE509407}" type="datetimeFigureOut">
              <a:rPr lang="en-US" smtClean="0"/>
              <a:t>4/11/2015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DED13E-96F5-47FA-AB20-569B2D2415B5}" type="slidenum">
              <a:rPr lang="en-US" smtClean="0"/>
              <a:t>‹#›</a:t>
            </a:fld>
            <a:endParaRPr lang="en-US"/>
          </a:p>
        </p:txBody>
      </p:sp>
    </p:spTree>
    <p:extLst>
      <p:ext uri="{BB962C8B-B14F-4D97-AF65-F5344CB8AC3E}">
        <p14:creationId xmlns:p14="http://schemas.microsoft.com/office/powerpoint/2010/main" val="25623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0E09DE-5D25-4BAD-A3C1-4B4CCE509407}" type="datetimeFigureOut">
              <a:rPr lang="en-US" smtClean="0"/>
              <a:t>4/11/2015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DED13E-96F5-47FA-AB20-569B2D2415B5}" type="slidenum">
              <a:rPr lang="en-US" smtClean="0"/>
              <a:t>‹#›</a:t>
            </a:fld>
            <a:endParaRPr lang="en-US"/>
          </a:p>
        </p:txBody>
      </p:sp>
    </p:spTree>
    <p:extLst>
      <p:ext uri="{BB962C8B-B14F-4D97-AF65-F5344CB8AC3E}">
        <p14:creationId xmlns:p14="http://schemas.microsoft.com/office/powerpoint/2010/main" val="4236785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0E09DE-5D25-4BAD-A3C1-4B4CCE509407}" type="datetimeFigureOut">
              <a:rPr lang="en-US" smtClean="0"/>
              <a:t>4/11/2015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DED13E-96F5-47FA-AB20-569B2D2415B5}" type="slidenum">
              <a:rPr lang="en-US" smtClean="0"/>
              <a:t>‹#›</a:t>
            </a:fld>
            <a:endParaRPr lang="en-US"/>
          </a:p>
        </p:txBody>
      </p:sp>
    </p:spTree>
    <p:extLst>
      <p:ext uri="{BB962C8B-B14F-4D97-AF65-F5344CB8AC3E}">
        <p14:creationId xmlns:p14="http://schemas.microsoft.com/office/powerpoint/2010/main" val="244847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0E09DE-5D25-4BAD-A3C1-4B4CCE509407}" type="datetimeFigureOut">
              <a:rPr lang="en-US" smtClean="0"/>
              <a:t>4/11/2015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DED13E-96F5-47FA-AB20-569B2D2415B5}" type="slidenum">
              <a:rPr lang="en-US" smtClean="0"/>
              <a:t>‹#›</a:t>
            </a:fld>
            <a:endParaRPr lang="en-US"/>
          </a:p>
        </p:txBody>
      </p:sp>
    </p:spTree>
    <p:extLst>
      <p:ext uri="{BB962C8B-B14F-4D97-AF65-F5344CB8AC3E}">
        <p14:creationId xmlns:p14="http://schemas.microsoft.com/office/powerpoint/2010/main" val="1182731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0E09DE-5D25-4BAD-A3C1-4B4CCE509407}" type="datetimeFigureOut">
              <a:rPr lang="en-US" smtClean="0"/>
              <a:t>4/11/2015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DED13E-96F5-47FA-AB20-569B2D2415B5}" type="slidenum">
              <a:rPr lang="en-US" smtClean="0"/>
              <a:t>‹#›</a:t>
            </a:fld>
            <a:endParaRPr lang="en-US"/>
          </a:p>
        </p:txBody>
      </p:sp>
    </p:spTree>
    <p:extLst>
      <p:ext uri="{BB962C8B-B14F-4D97-AF65-F5344CB8AC3E}">
        <p14:creationId xmlns:p14="http://schemas.microsoft.com/office/powerpoint/2010/main" val="3576043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0E09DE-5D25-4BAD-A3C1-4B4CCE509407}" type="datetimeFigureOut">
              <a:rPr lang="en-US" smtClean="0"/>
              <a:t>4/11/2015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DED13E-96F5-47FA-AB20-569B2D2415B5}" type="slidenum">
              <a:rPr lang="en-US" smtClean="0"/>
              <a:t>‹#›</a:t>
            </a:fld>
            <a:endParaRPr lang="en-US"/>
          </a:p>
        </p:txBody>
      </p:sp>
    </p:spTree>
    <p:extLst>
      <p:ext uri="{BB962C8B-B14F-4D97-AF65-F5344CB8AC3E}">
        <p14:creationId xmlns:p14="http://schemas.microsoft.com/office/powerpoint/2010/main" val="1399619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0E09DE-5D25-4BAD-A3C1-4B4CCE509407}" type="datetimeFigureOut">
              <a:rPr lang="en-US" smtClean="0"/>
              <a:t>4/11/2015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DED13E-96F5-47FA-AB20-569B2D2415B5}" type="slidenum">
              <a:rPr lang="en-US" smtClean="0"/>
              <a:t>‹#›</a:t>
            </a:fld>
            <a:endParaRPr lang="en-US"/>
          </a:p>
        </p:txBody>
      </p:sp>
    </p:spTree>
    <p:extLst>
      <p:ext uri="{BB962C8B-B14F-4D97-AF65-F5344CB8AC3E}">
        <p14:creationId xmlns:p14="http://schemas.microsoft.com/office/powerpoint/2010/main" val="4275703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0E09DE-5D25-4BAD-A3C1-4B4CCE509407}" type="datetimeFigureOut">
              <a:rPr lang="en-US" smtClean="0"/>
              <a:t>4/11/2015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DED13E-96F5-47FA-AB20-569B2D2415B5}" type="slidenum">
              <a:rPr lang="en-US" smtClean="0"/>
              <a:t>‹#›</a:t>
            </a:fld>
            <a:endParaRPr lang="en-US"/>
          </a:p>
        </p:txBody>
      </p:sp>
    </p:spTree>
    <p:extLst>
      <p:ext uri="{BB962C8B-B14F-4D97-AF65-F5344CB8AC3E}">
        <p14:creationId xmlns:p14="http://schemas.microsoft.com/office/powerpoint/2010/main" val="335967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0E09DE-5D25-4BAD-A3C1-4B4CCE509407}" type="datetimeFigureOut">
              <a:rPr lang="en-US" smtClean="0"/>
              <a:t>4/11/2015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DED13E-96F5-47FA-AB20-569B2D2415B5}" type="slidenum">
              <a:rPr lang="en-US" smtClean="0"/>
              <a:t>‹#›</a:t>
            </a:fld>
            <a:endParaRPr lang="en-US"/>
          </a:p>
        </p:txBody>
      </p:sp>
    </p:spTree>
    <p:extLst>
      <p:ext uri="{BB962C8B-B14F-4D97-AF65-F5344CB8AC3E}">
        <p14:creationId xmlns:p14="http://schemas.microsoft.com/office/powerpoint/2010/main" val="2435372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0E09DE-5D25-4BAD-A3C1-4B4CCE509407}" type="datetimeFigureOut">
              <a:rPr lang="en-US" smtClean="0"/>
              <a:t>4/11/2015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DED13E-96F5-47FA-AB20-569B2D2415B5}" type="slidenum">
              <a:rPr lang="en-US" smtClean="0"/>
              <a:t>‹#›</a:t>
            </a:fld>
            <a:endParaRPr lang="en-US"/>
          </a:p>
        </p:txBody>
      </p:sp>
    </p:spTree>
    <p:extLst>
      <p:ext uri="{BB962C8B-B14F-4D97-AF65-F5344CB8AC3E}">
        <p14:creationId xmlns:p14="http://schemas.microsoft.com/office/powerpoint/2010/main" val="4085886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0E09DE-5D25-4BAD-A3C1-4B4CCE509407}" type="datetimeFigureOut">
              <a:rPr lang="en-US" smtClean="0"/>
              <a:t>4/11/2015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DED13E-96F5-47FA-AB20-569B2D2415B5}" type="slidenum">
              <a:rPr lang="en-US" smtClean="0"/>
              <a:t>‹#›</a:t>
            </a:fld>
            <a:endParaRPr lang="en-US"/>
          </a:p>
        </p:txBody>
      </p:sp>
    </p:spTree>
    <p:extLst>
      <p:ext uri="{BB962C8B-B14F-4D97-AF65-F5344CB8AC3E}">
        <p14:creationId xmlns:p14="http://schemas.microsoft.com/office/powerpoint/2010/main" val="3537502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0E09DE-5D25-4BAD-A3C1-4B4CCE509407}" type="datetimeFigureOut">
              <a:rPr lang="en-US" smtClean="0"/>
              <a:t>4/11/2015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DED13E-96F5-47FA-AB20-569B2D2415B5}" type="slidenum">
              <a:rPr lang="en-US" smtClean="0"/>
              <a:t>‹#›</a:t>
            </a:fld>
            <a:endParaRPr lang="en-US"/>
          </a:p>
        </p:txBody>
      </p:sp>
    </p:spTree>
    <p:extLst>
      <p:ext uri="{BB962C8B-B14F-4D97-AF65-F5344CB8AC3E}">
        <p14:creationId xmlns:p14="http://schemas.microsoft.com/office/powerpoint/2010/main" val="27026431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066800"/>
            <a:ext cx="8077200" cy="1470025"/>
          </a:xfrm>
        </p:spPr>
        <p:txBody>
          <a:bodyPr>
            <a:normAutofit fontScale="90000"/>
          </a:bodyPr>
          <a:lstStyle/>
          <a:p>
            <a:r>
              <a:rPr lang="en-US" sz="4800" b="1" dirty="0">
                <a:latin typeface="Times New Roman" panose="02020603050405020304" pitchFamily="18" charset="0"/>
                <a:cs typeface="Times New Roman" panose="02020603050405020304" pitchFamily="18" charset="0"/>
              </a:rPr>
              <a:t>Chapter </a:t>
            </a:r>
            <a:r>
              <a:rPr lang="en-US" sz="4800" b="1" dirty="0" smtClean="0">
                <a:latin typeface="Times New Roman" panose="02020603050405020304" pitchFamily="18" charset="0"/>
                <a:cs typeface="Times New Roman" panose="02020603050405020304" pitchFamily="18" charset="0"/>
              </a:rPr>
              <a:t>5</a:t>
            </a:r>
            <a:r>
              <a:rPr lang="en-US" dirty="0"/>
              <a:t/>
            </a:r>
            <a:br>
              <a:rPr lang="en-US" dirty="0"/>
            </a:br>
            <a:endParaRPr lang="en-US" dirty="0"/>
          </a:p>
        </p:txBody>
      </p:sp>
      <p:sp>
        <p:nvSpPr>
          <p:cNvPr id="3" name="Subtitle 2"/>
          <p:cNvSpPr>
            <a:spLocks noGrp="1"/>
          </p:cNvSpPr>
          <p:nvPr>
            <p:ph type="subTitle" idx="1"/>
          </p:nvPr>
        </p:nvSpPr>
        <p:spPr>
          <a:xfrm>
            <a:off x="1143000" y="4038600"/>
            <a:ext cx="8001000" cy="2819400"/>
          </a:xfrm>
        </p:spPr>
        <p:txBody>
          <a:bodyPr>
            <a:normAutofit/>
          </a:bodyPr>
          <a:lstStyle/>
          <a:p>
            <a:r>
              <a:rPr lang="en-US" sz="6000" b="1" dirty="0">
                <a:solidFill>
                  <a:schemeClr val="tx1"/>
                </a:solidFill>
                <a:latin typeface="Times New Roman" panose="02020603050405020304" pitchFamily="18" charset="0"/>
                <a:cs typeface="Times New Roman" panose="02020603050405020304" pitchFamily="18" charset="0"/>
              </a:rPr>
              <a:t>Images</a:t>
            </a:r>
            <a:endParaRPr lang="en-US" sz="6000" dirty="0">
              <a:solidFill>
                <a:schemeClr val="tx1"/>
              </a:solidFill>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2590800"/>
            <a:ext cx="3143250" cy="1181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92713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8229600" cy="1143000"/>
          </a:xfrm>
        </p:spPr>
        <p:txBody>
          <a:bodyPr>
            <a:normAutofit fontScale="90000"/>
          </a:bodyPr>
          <a:lstStyle/>
          <a:p>
            <a:r>
              <a:rPr lang="en-US" b="1" dirty="0"/>
              <a:t>Make Images Float</a:t>
            </a:r>
            <a:r>
              <a:rPr lang="en-US" dirty="0"/>
              <a:t/>
            </a:r>
            <a:br>
              <a:rPr lang="en-US" dirty="0"/>
            </a:br>
            <a:endParaRPr lang="en-US" dirty="0"/>
          </a:p>
        </p:txBody>
      </p:sp>
      <p:sp>
        <p:nvSpPr>
          <p:cNvPr id="3" name="Content Placeholder 2"/>
          <p:cNvSpPr>
            <a:spLocks noGrp="1"/>
          </p:cNvSpPr>
          <p:nvPr>
            <p:ph idx="1"/>
          </p:nvPr>
        </p:nvSpPr>
        <p:spPr>
          <a:xfrm>
            <a:off x="914400" y="1600200"/>
            <a:ext cx="8229600" cy="5257800"/>
          </a:xfrm>
        </p:spPr>
        <p:txBody>
          <a:bodyPr>
            <a:normAutofit/>
          </a:bodyPr>
          <a:lstStyle/>
          <a:p>
            <a:r>
              <a:rPr lang="en-US" dirty="0" smtClean="0"/>
              <a:t>Using </a:t>
            </a:r>
            <a:r>
              <a:rPr lang="en-US" dirty="0"/>
              <a:t>the attribute align, which allows you to wrap text around the image.</a:t>
            </a:r>
          </a:p>
          <a:p>
            <a:pPr marL="0" indent="0">
              <a:buNone/>
            </a:pPr>
            <a:r>
              <a:rPr lang="en-US" b="1" dirty="0"/>
              <a:t>Example:</a:t>
            </a:r>
          </a:p>
          <a:p>
            <a:r>
              <a:rPr lang="en-US" dirty="0"/>
              <a:t>&lt;img src = “image.jpg” align = “left”/&gt; text will wrap around the right side of image.</a:t>
            </a:r>
          </a:p>
          <a:p>
            <a:r>
              <a:rPr lang="en-US" dirty="0"/>
              <a:t>&lt;img src = “image.jpg” align = “right”/&gt; text will wrap around the left side of image.</a:t>
            </a:r>
          </a:p>
          <a:p>
            <a:r>
              <a:rPr lang="en-US" dirty="0"/>
              <a:t>Image must be place in front of text so the wrap can occur.</a:t>
            </a:r>
          </a:p>
          <a:p>
            <a:endParaRPr lang="en-US" dirty="0"/>
          </a:p>
        </p:txBody>
      </p:sp>
    </p:spTree>
    <p:extLst>
      <p:ext uri="{BB962C8B-B14F-4D97-AF65-F5344CB8AC3E}">
        <p14:creationId xmlns:p14="http://schemas.microsoft.com/office/powerpoint/2010/main" val="22514830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618" y="838200"/>
            <a:ext cx="8229600" cy="1143000"/>
          </a:xfrm>
        </p:spPr>
        <p:txBody>
          <a:bodyPr>
            <a:normAutofit/>
          </a:bodyPr>
          <a:lstStyle/>
          <a:p>
            <a:r>
              <a:rPr lang="en-US" b="1" dirty="0"/>
              <a:t>Stop </a:t>
            </a:r>
            <a:r>
              <a:rPr lang="en-US" b="1" dirty="0" smtClean="0"/>
              <a:t>Wrapping</a:t>
            </a:r>
            <a:endParaRPr lang="en-US" dirty="0"/>
          </a:p>
        </p:txBody>
      </p:sp>
      <p:sp>
        <p:nvSpPr>
          <p:cNvPr id="3" name="Content Placeholder 2"/>
          <p:cNvSpPr>
            <a:spLocks noGrp="1"/>
          </p:cNvSpPr>
          <p:nvPr>
            <p:ph idx="1"/>
          </p:nvPr>
        </p:nvSpPr>
        <p:spPr>
          <a:xfrm>
            <a:off x="914400" y="2057401"/>
            <a:ext cx="8229600" cy="4835236"/>
          </a:xfrm>
        </p:spPr>
        <p:txBody>
          <a:bodyPr>
            <a:normAutofit lnSpcReduction="10000"/>
          </a:bodyPr>
          <a:lstStyle/>
          <a:p>
            <a:r>
              <a:rPr lang="en-US" dirty="0" smtClean="0"/>
              <a:t>To </a:t>
            </a:r>
            <a:r>
              <a:rPr lang="en-US" dirty="0"/>
              <a:t>stop wrapping text around an image uses the tag &lt;br&gt;.</a:t>
            </a:r>
          </a:p>
          <a:p>
            <a:pPr marL="0" indent="0">
              <a:buNone/>
            </a:pPr>
            <a:r>
              <a:rPr lang="en-US" b="1" dirty="0"/>
              <a:t>Example:</a:t>
            </a:r>
          </a:p>
          <a:p>
            <a:r>
              <a:rPr lang="en-US" dirty="0"/>
              <a:t>&lt;br clear = “left”/&gt; - stop wrapping text on the left side of image.</a:t>
            </a:r>
          </a:p>
          <a:p>
            <a:r>
              <a:rPr lang="en-US" dirty="0"/>
              <a:t>&lt;br clear = “right”/&gt; - stop wrapping text on the right side of image.</a:t>
            </a:r>
          </a:p>
          <a:p>
            <a:r>
              <a:rPr lang="en-US" dirty="0"/>
              <a:t>&lt;br clear = “all”/&gt; - stop wrapping text on all floating images.</a:t>
            </a:r>
          </a:p>
          <a:p>
            <a:endParaRPr lang="en-US" dirty="0"/>
          </a:p>
        </p:txBody>
      </p:sp>
    </p:spTree>
    <p:extLst>
      <p:ext uri="{BB962C8B-B14F-4D97-AF65-F5344CB8AC3E}">
        <p14:creationId xmlns:p14="http://schemas.microsoft.com/office/powerpoint/2010/main" val="22108150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545" y="914400"/>
            <a:ext cx="8229600" cy="1143000"/>
          </a:xfrm>
        </p:spPr>
        <p:txBody>
          <a:bodyPr/>
          <a:lstStyle/>
          <a:p>
            <a:r>
              <a:rPr lang="en-US" dirty="0" smtClean="0"/>
              <a:t>Align Attribute </a:t>
            </a:r>
            <a:endParaRPr lang="en-US" dirty="0"/>
          </a:p>
        </p:txBody>
      </p:sp>
      <p:sp>
        <p:nvSpPr>
          <p:cNvPr id="3" name="Content Placeholder 2"/>
          <p:cNvSpPr>
            <a:spLocks noGrp="1"/>
          </p:cNvSpPr>
          <p:nvPr>
            <p:ph idx="1"/>
          </p:nvPr>
        </p:nvSpPr>
        <p:spPr>
          <a:xfrm>
            <a:off x="914400" y="2332037"/>
            <a:ext cx="8229600" cy="4525963"/>
          </a:xfrm>
        </p:spPr>
        <p:txBody>
          <a:bodyPr/>
          <a:lstStyle/>
          <a:p>
            <a:r>
              <a:rPr lang="en-US" dirty="0" smtClean="0"/>
              <a:t>Align Attribute maybe obsolete to newer Browse. </a:t>
            </a:r>
          </a:p>
          <a:p>
            <a:r>
              <a:rPr lang="en-US" dirty="0" smtClean="0"/>
              <a:t>May have to use CSS to wrap text</a:t>
            </a:r>
          </a:p>
          <a:p>
            <a:r>
              <a:rPr lang="en-US" dirty="0" smtClean="0"/>
              <a:t>A lot of HTML tags or attributes maybe be obsolete with newer browsers</a:t>
            </a:r>
            <a:endParaRPr lang="en-US" dirty="0"/>
          </a:p>
        </p:txBody>
      </p:sp>
    </p:spTree>
    <p:extLst>
      <p:ext uri="{BB962C8B-B14F-4D97-AF65-F5344CB8AC3E}">
        <p14:creationId xmlns:p14="http://schemas.microsoft.com/office/powerpoint/2010/main" val="38615717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0"/>
            <a:ext cx="8229600" cy="1143000"/>
          </a:xfrm>
        </p:spPr>
        <p:txBody>
          <a:bodyPr>
            <a:normAutofit/>
          </a:bodyPr>
          <a:lstStyle/>
          <a:p>
            <a:r>
              <a:rPr lang="en-US" b="1" dirty="0"/>
              <a:t>Space around an </a:t>
            </a:r>
            <a:r>
              <a:rPr lang="en-US" b="1" dirty="0" smtClean="0"/>
              <a:t>Image</a:t>
            </a:r>
            <a:endParaRPr lang="en-US" dirty="0"/>
          </a:p>
        </p:txBody>
      </p:sp>
      <p:sp>
        <p:nvSpPr>
          <p:cNvPr id="3" name="Content Placeholder 2"/>
          <p:cNvSpPr>
            <a:spLocks noGrp="1"/>
          </p:cNvSpPr>
          <p:nvPr>
            <p:ph idx="1"/>
          </p:nvPr>
        </p:nvSpPr>
        <p:spPr>
          <a:xfrm>
            <a:off x="907473" y="2057400"/>
            <a:ext cx="8229600" cy="4786745"/>
          </a:xfrm>
        </p:spPr>
        <p:txBody>
          <a:bodyPr>
            <a:normAutofit/>
          </a:bodyPr>
          <a:lstStyle/>
          <a:p>
            <a:r>
              <a:rPr lang="en-US" dirty="0" smtClean="0"/>
              <a:t>Image </a:t>
            </a:r>
            <a:r>
              <a:rPr lang="en-US" dirty="0"/>
              <a:t>tag has attributes to adjust the horizontal and vertical space around an image.  The two attributes found in the &lt;img&gt; tag are hspace = “x” &amp; vspace = “y”.</a:t>
            </a:r>
          </a:p>
          <a:p>
            <a:pPr marL="0" indent="0">
              <a:buNone/>
            </a:pPr>
            <a:r>
              <a:rPr lang="en-US" b="1" dirty="0"/>
              <a:t>Example:</a:t>
            </a:r>
          </a:p>
          <a:p>
            <a:r>
              <a:rPr lang="en-US" sz="2800" dirty="0"/>
              <a:t>&lt;img src = “image” hspace = “43” vspace = “43”/&gt;</a:t>
            </a:r>
          </a:p>
          <a:p>
            <a:pPr marL="0" indent="0">
              <a:buNone/>
            </a:pPr>
            <a:endParaRPr lang="en-US" dirty="0"/>
          </a:p>
          <a:p>
            <a:endParaRPr lang="en-US" dirty="0"/>
          </a:p>
        </p:txBody>
      </p:sp>
    </p:spTree>
    <p:extLst>
      <p:ext uri="{BB962C8B-B14F-4D97-AF65-F5344CB8AC3E}">
        <p14:creationId xmlns:p14="http://schemas.microsoft.com/office/powerpoint/2010/main" val="9675107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8229600" cy="1143000"/>
          </a:xfrm>
        </p:spPr>
        <p:txBody>
          <a:bodyPr>
            <a:normAutofit/>
          </a:bodyPr>
          <a:lstStyle/>
          <a:p>
            <a:r>
              <a:rPr lang="en-US" b="1" dirty="0"/>
              <a:t>Images in another </a:t>
            </a:r>
            <a:r>
              <a:rPr lang="en-US" b="1" dirty="0" smtClean="0"/>
              <a:t>Folder</a:t>
            </a:r>
            <a:endParaRPr lang="en-US" dirty="0"/>
          </a:p>
        </p:txBody>
      </p:sp>
      <p:sp>
        <p:nvSpPr>
          <p:cNvPr id="3" name="Content Placeholder 2"/>
          <p:cNvSpPr>
            <a:spLocks noGrp="1"/>
          </p:cNvSpPr>
          <p:nvPr>
            <p:ph idx="1"/>
          </p:nvPr>
        </p:nvSpPr>
        <p:spPr>
          <a:xfrm>
            <a:off x="914400" y="1295400"/>
            <a:ext cx="8229600" cy="5562600"/>
          </a:xfrm>
        </p:spPr>
        <p:txBody>
          <a:bodyPr>
            <a:noAutofit/>
          </a:bodyPr>
          <a:lstStyle/>
          <a:p>
            <a:r>
              <a:rPr lang="en-US" sz="2100" dirty="0" smtClean="0"/>
              <a:t>If </a:t>
            </a:r>
            <a:r>
              <a:rPr lang="en-US" sz="2100" dirty="0"/>
              <a:t>not specified, the browser expects to find the image in the same folder as the web page.  However, it is common on the web, to store images in a sub-folder, and refer to the folder in the image name:</a:t>
            </a:r>
          </a:p>
          <a:p>
            <a:pPr marL="0" indent="0">
              <a:buNone/>
            </a:pPr>
            <a:r>
              <a:rPr lang="en-US" sz="2100" b="1" dirty="0"/>
              <a:t>Example</a:t>
            </a:r>
          </a:p>
          <a:p>
            <a:pPr marL="0" indent="0">
              <a:buNone/>
            </a:pPr>
            <a:r>
              <a:rPr lang="en-US" sz="1800" dirty="0"/>
              <a:t>&lt;img src="/images/html5.gif" alt="HTML5 </a:t>
            </a:r>
            <a:r>
              <a:rPr lang="en-US" sz="1800" dirty="0" smtClean="0"/>
              <a:t>Icon“ style</a:t>
            </a:r>
            <a:r>
              <a:rPr lang="en-US" sz="1800" dirty="0"/>
              <a:t>="width:128px;height:128px"&gt; </a:t>
            </a:r>
          </a:p>
          <a:p>
            <a:r>
              <a:rPr lang="en-US" sz="2100" dirty="0"/>
              <a:t>If a browser cannot find an image, it will display a broken link icon:</a:t>
            </a:r>
          </a:p>
          <a:p>
            <a:pPr marL="0" indent="0">
              <a:buNone/>
            </a:pPr>
            <a:r>
              <a:rPr lang="en-US" sz="2100" b="1" dirty="0"/>
              <a:t>Example</a:t>
            </a:r>
          </a:p>
          <a:p>
            <a:pPr marL="0" indent="0">
              <a:buNone/>
            </a:pPr>
            <a:r>
              <a:rPr lang="en-US" sz="1800" dirty="0"/>
              <a:t>&lt;img src="wrongname.gif" alt="HTML5 Icon" style="width: 128px; height: 128px"&gt; </a:t>
            </a:r>
          </a:p>
          <a:p>
            <a:pPr marL="0" indent="0">
              <a:buNone/>
            </a:pPr>
            <a:r>
              <a:rPr lang="en-US" sz="2100" b="1" dirty="0"/>
              <a:t>Images on another Server</a:t>
            </a:r>
          </a:p>
          <a:p>
            <a:r>
              <a:rPr lang="en-US" sz="2100" dirty="0"/>
              <a:t>Some web sites store their images on image servers. Actually, you can access images from any web address in the world:</a:t>
            </a:r>
          </a:p>
          <a:p>
            <a:pPr marL="0" indent="0">
              <a:buNone/>
            </a:pPr>
            <a:r>
              <a:rPr lang="en-US" sz="2100" b="1" dirty="0"/>
              <a:t>Example</a:t>
            </a:r>
          </a:p>
          <a:p>
            <a:pPr marL="0" indent="0">
              <a:buNone/>
            </a:pPr>
            <a:r>
              <a:rPr lang="en-US" sz="2100" dirty="0"/>
              <a:t>&lt;img src="http://www.w3schools.com/images/w3schools_green.jpg"&gt; </a:t>
            </a:r>
          </a:p>
        </p:txBody>
      </p:sp>
    </p:spTree>
    <p:extLst>
      <p:ext uri="{BB962C8B-B14F-4D97-AF65-F5344CB8AC3E}">
        <p14:creationId xmlns:p14="http://schemas.microsoft.com/office/powerpoint/2010/main" val="34113243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8229600" cy="1143000"/>
          </a:xfrm>
        </p:spPr>
        <p:txBody>
          <a:bodyPr>
            <a:normAutofit/>
          </a:bodyPr>
          <a:lstStyle/>
          <a:p>
            <a:r>
              <a:rPr lang="en-US" b="1" dirty="0"/>
              <a:t>Horizontal </a:t>
            </a:r>
            <a:r>
              <a:rPr lang="en-US" b="1" dirty="0" smtClean="0"/>
              <a:t>Rule</a:t>
            </a:r>
            <a:endParaRPr lang="en-US" dirty="0"/>
          </a:p>
        </p:txBody>
      </p:sp>
      <p:sp>
        <p:nvSpPr>
          <p:cNvPr id="3" name="Content Placeholder 2"/>
          <p:cNvSpPr>
            <a:spLocks noGrp="1"/>
          </p:cNvSpPr>
          <p:nvPr>
            <p:ph idx="1"/>
          </p:nvPr>
        </p:nvSpPr>
        <p:spPr>
          <a:xfrm>
            <a:off x="886691" y="1905001"/>
            <a:ext cx="8229600" cy="4953000"/>
          </a:xfrm>
        </p:spPr>
        <p:txBody>
          <a:bodyPr>
            <a:normAutofit fontScale="92500" lnSpcReduction="20000"/>
          </a:bodyPr>
          <a:lstStyle/>
          <a:p>
            <a:r>
              <a:rPr lang="en-US" dirty="0" smtClean="0"/>
              <a:t>You </a:t>
            </a:r>
            <a:r>
              <a:rPr lang="en-US" dirty="0"/>
              <a:t>can create a horizontal rule which is a line across your screen using the tag &lt;hr&gt;. There are several attributes with the &lt;hr&gt; tag.</a:t>
            </a:r>
          </a:p>
          <a:p>
            <a:r>
              <a:rPr lang="en-US" dirty="0"/>
              <a:t>Size = “n” – n represents the height in pixels</a:t>
            </a:r>
          </a:p>
          <a:p>
            <a:r>
              <a:rPr lang="en-US" dirty="0"/>
              <a:t>Width = “n” – n is the width in pixels or could be percent of webpage width</a:t>
            </a:r>
          </a:p>
          <a:p>
            <a:r>
              <a:rPr lang="en-US" dirty="0"/>
              <a:t>Align = “left, center or right” – left align, center align, or right align</a:t>
            </a:r>
          </a:p>
          <a:p>
            <a:r>
              <a:rPr lang="en-US" dirty="0"/>
              <a:t>Noshade = “noshade” – creates a solid bar</a:t>
            </a:r>
          </a:p>
          <a:p>
            <a:pPr marL="0" indent="0">
              <a:buNone/>
            </a:pPr>
            <a:r>
              <a:rPr lang="en-US" b="1" dirty="0"/>
              <a:t>Example</a:t>
            </a:r>
          </a:p>
          <a:p>
            <a:pPr marL="0" indent="0">
              <a:buNone/>
            </a:pPr>
            <a:r>
              <a:rPr lang="en-US" sz="2200" b="1" dirty="0"/>
              <a:t>&lt;hr size = “10” width = “80%” align = “center” noshade = “noshade</a:t>
            </a:r>
            <a:r>
              <a:rPr lang="en-US" sz="2200" b="1" dirty="0" smtClean="0"/>
              <a:t>”/&gt;</a:t>
            </a:r>
            <a:endParaRPr lang="en-US" sz="2200" b="1" dirty="0"/>
          </a:p>
        </p:txBody>
      </p:sp>
    </p:spTree>
    <p:extLst>
      <p:ext uri="{BB962C8B-B14F-4D97-AF65-F5344CB8AC3E}">
        <p14:creationId xmlns:p14="http://schemas.microsoft.com/office/powerpoint/2010/main" val="23247924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5182" y="685800"/>
            <a:ext cx="8229600" cy="1143000"/>
          </a:xfrm>
        </p:spPr>
        <p:txBody>
          <a:bodyPr>
            <a:normAutofit/>
          </a:bodyPr>
          <a:lstStyle/>
          <a:p>
            <a:pPr lvl="0"/>
            <a:r>
              <a:rPr lang="en-US" altLang="en-US" b="1" dirty="0">
                <a:latin typeface="Calibri" pitchFamily="34" charset="0"/>
                <a:ea typeface="Times New Roman" pitchFamily="18" charset="0"/>
                <a:cs typeface="Times New Roman" pitchFamily="18" charset="0"/>
              </a:rPr>
              <a:t>Using an Image as a </a:t>
            </a:r>
            <a:r>
              <a:rPr lang="en-US" altLang="en-US" b="1" dirty="0" smtClean="0">
                <a:latin typeface="Calibri" pitchFamily="34" charset="0"/>
                <a:ea typeface="Times New Roman" pitchFamily="18" charset="0"/>
                <a:cs typeface="Times New Roman" pitchFamily="18" charset="0"/>
              </a:rPr>
              <a:t>Link</a:t>
            </a:r>
            <a:endParaRPr lang="en-US" dirty="0"/>
          </a:p>
        </p:txBody>
      </p:sp>
      <p:sp>
        <p:nvSpPr>
          <p:cNvPr id="5" name="Rectangle 1"/>
          <p:cNvSpPr>
            <a:spLocks noChangeArrowheads="1"/>
          </p:cNvSpPr>
          <p:nvPr/>
        </p:nvSpPr>
        <p:spPr bwMode="auto">
          <a:xfrm>
            <a:off x="1100138" y="4387458"/>
            <a:ext cx="8043862"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r>
            <a:br>
              <a:rPr kumimoji="0" lang="en-US" altLang="en-US"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Content Placeholder 5"/>
          <p:cNvSpPr>
            <a:spLocks noGrp="1"/>
          </p:cNvSpPr>
          <p:nvPr>
            <p:ph idx="1"/>
          </p:nvPr>
        </p:nvSpPr>
        <p:spPr>
          <a:xfrm>
            <a:off x="914400" y="1676401"/>
            <a:ext cx="8229600" cy="5251038"/>
          </a:xfrm>
        </p:spPr>
        <p:txBody>
          <a:bodyPr>
            <a:normAutofit/>
          </a:bodyPr>
          <a:lstStyle/>
          <a:p>
            <a:pPr marL="0" indent="0">
              <a:buNone/>
            </a:pPr>
            <a:r>
              <a:rPr lang="en-US" dirty="0" smtClean="0"/>
              <a:t>It </a:t>
            </a:r>
            <a:r>
              <a:rPr lang="en-US" dirty="0"/>
              <a:t>is common to use images as links:</a:t>
            </a:r>
          </a:p>
          <a:p>
            <a:pPr marL="0" indent="0">
              <a:buNone/>
            </a:pPr>
            <a:r>
              <a:rPr lang="en-US" b="1" dirty="0"/>
              <a:t>Example</a:t>
            </a:r>
          </a:p>
          <a:p>
            <a:pPr marL="0" indent="0">
              <a:buNone/>
            </a:pPr>
            <a:r>
              <a:rPr lang="en-US" sz="1800" b="1" dirty="0"/>
              <a:t>&lt;a href="default.asp</a:t>
            </a:r>
            <a:r>
              <a:rPr lang="en-US" sz="1800" b="1" dirty="0" smtClean="0"/>
              <a:t>"&gt;</a:t>
            </a:r>
            <a:r>
              <a:rPr lang="en-US" sz="1800" b="1" dirty="0"/>
              <a:t> </a:t>
            </a:r>
            <a:r>
              <a:rPr lang="en-US" sz="1800" b="1" dirty="0" smtClean="0"/>
              <a:t>&lt;</a:t>
            </a:r>
            <a:r>
              <a:rPr lang="en-US" sz="1800" b="1" dirty="0"/>
              <a:t>img src="smiley.gif" alt="HTML </a:t>
            </a:r>
            <a:r>
              <a:rPr lang="en-US" sz="1800" b="1" dirty="0" smtClean="0"/>
              <a:t>tutorial“ style</a:t>
            </a:r>
            <a:r>
              <a:rPr lang="en-US" sz="1800" b="1" dirty="0"/>
              <a:t>="width:42px;height:42px;border:0</a:t>
            </a:r>
            <a:r>
              <a:rPr lang="en-US" sz="1800" b="1" dirty="0" smtClean="0"/>
              <a:t>"&gt;</a:t>
            </a:r>
            <a:r>
              <a:rPr lang="en-US" sz="1800" dirty="0"/>
              <a:t> </a:t>
            </a:r>
            <a:r>
              <a:rPr lang="en-US" sz="1800" b="1" dirty="0" smtClean="0"/>
              <a:t>&lt;/</a:t>
            </a:r>
            <a:r>
              <a:rPr lang="en-US" sz="1800" b="1" dirty="0"/>
              <a:t>a&gt; </a:t>
            </a:r>
          </a:p>
          <a:p>
            <a:pPr marL="0" indent="0">
              <a:buNone/>
            </a:pPr>
            <a:r>
              <a:rPr lang="en-US" b="1" dirty="0"/>
              <a:t>Note</a:t>
            </a:r>
            <a:r>
              <a:rPr lang="en-US" dirty="0"/>
              <a:t>: We have added border: 0 to prevent IE9 (and earlier) from displaying a border around the image.</a:t>
            </a:r>
          </a:p>
        </p:txBody>
      </p:sp>
    </p:spTree>
    <p:extLst>
      <p:ext uri="{BB962C8B-B14F-4D97-AF65-F5344CB8AC3E}">
        <p14:creationId xmlns:p14="http://schemas.microsoft.com/office/powerpoint/2010/main" val="41651799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8229600" cy="1143000"/>
          </a:xfrm>
        </p:spPr>
        <p:txBody>
          <a:bodyPr>
            <a:normAutofit/>
          </a:bodyPr>
          <a:lstStyle/>
          <a:p>
            <a:r>
              <a:rPr lang="en-US" b="1" dirty="0"/>
              <a:t>Image </a:t>
            </a:r>
            <a:r>
              <a:rPr lang="en-US" b="1" dirty="0" smtClean="0"/>
              <a:t>Maps</a:t>
            </a:r>
            <a:endParaRPr lang="en-US" dirty="0"/>
          </a:p>
        </p:txBody>
      </p:sp>
      <p:sp>
        <p:nvSpPr>
          <p:cNvPr id="3" name="Content Placeholder 2"/>
          <p:cNvSpPr>
            <a:spLocks noGrp="1"/>
          </p:cNvSpPr>
          <p:nvPr>
            <p:ph idx="1"/>
          </p:nvPr>
        </p:nvSpPr>
        <p:spPr>
          <a:xfrm>
            <a:off x="907473" y="1676400"/>
            <a:ext cx="8229600" cy="5167745"/>
          </a:xfrm>
        </p:spPr>
        <p:txBody>
          <a:bodyPr>
            <a:normAutofit fontScale="62500" lnSpcReduction="20000"/>
          </a:bodyPr>
          <a:lstStyle/>
          <a:p>
            <a:pPr marL="0" indent="0">
              <a:buNone/>
            </a:pPr>
            <a:r>
              <a:rPr lang="en-US" dirty="0" smtClean="0"/>
              <a:t>For </a:t>
            </a:r>
            <a:r>
              <a:rPr lang="en-US" dirty="0"/>
              <a:t>an image, you can create an image map, with clickable areas:</a:t>
            </a:r>
          </a:p>
          <a:p>
            <a:pPr marL="0" indent="0">
              <a:buNone/>
            </a:pPr>
            <a:r>
              <a:rPr lang="en-US" b="1" dirty="0"/>
              <a:t>Example</a:t>
            </a:r>
          </a:p>
          <a:p>
            <a:pPr marL="0" indent="0">
              <a:buNone/>
            </a:pPr>
            <a:r>
              <a:rPr lang="en-US" sz="2900" dirty="0"/>
              <a:t>&lt;img src="planets.gif" alt="Planets" usemap="#planetmap" style="width:145px;height:126px"&gt;</a:t>
            </a:r>
            <a:r>
              <a:rPr lang="en-US" dirty="0"/>
              <a:t/>
            </a:r>
            <a:br>
              <a:rPr lang="en-US" dirty="0"/>
            </a:br>
            <a:r>
              <a:rPr lang="en-US" dirty="0"/>
              <a:t/>
            </a:r>
            <a:br>
              <a:rPr lang="en-US" dirty="0"/>
            </a:br>
            <a:r>
              <a:rPr lang="en-US" dirty="0"/>
              <a:t>&lt;map name="planetmap"&gt;</a:t>
            </a:r>
            <a:br>
              <a:rPr lang="en-US" dirty="0"/>
            </a:br>
            <a:r>
              <a:rPr lang="en-US" dirty="0"/>
              <a:t>  &lt;area shape="rect" coords="0,0,82,126" alt="Sun" href="sun.htm"&gt;</a:t>
            </a:r>
            <a:br>
              <a:rPr lang="en-US" dirty="0"/>
            </a:br>
            <a:r>
              <a:rPr lang="en-US" dirty="0"/>
              <a:t>  &lt;area shape="circle" coords="90,58,3" alt="</a:t>
            </a:r>
            <a:r>
              <a:rPr lang="en-US" dirty="0" smtClean="0"/>
              <a:t>Mercury“ href</a:t>
            </a:r>
            <a:r>
              <a:rPr lang="en-US" dirty="0"/>
              <a:t>="mercur.htm"&gt;</a:t>
            </a:r>
            <a:br>
              <a:rPr lang="en-US" dirty="0"/>
            </a:br>
            <a:r>
              <a:rPr lang="en-US" dirty="0"/>
              <a:t>  &lt;area shape="circle" coords="124,58,8" alt="Venus" href="venus.htm"&gt;</a:t>
            </a:r>
            <a:br>
              <a:rPr lang="en-US" dirty="0"/>
            </a:br>
            <a:r>
              <a:rPr lang="en-US" dirty="0"/>
              <a:t>&lt;/map&gt;</a:t>
            </a:r>
          </a:p>
          <a:p>
            <a:pPr marL="0" indent="0">
              <a:buNone/>
            </a:pPr>
            <a:r>
              <a:rPr lang="en-US" b="1" dirty="0"/>
              <a:t>Image Floating</a:t>
            </a:r>
          </a:p>
          <a:p>
            <a:r>
              <a:rPr lang="en-US" dirty="0"/>
              <a:t>You can let an image float to the left or right of a paragraph:</a:t>
            </a:r>
          </a:p>
          <a:p>
            <a:pPr marL="0" indent="0">
              <a:buNone/>
            </a:pPr>
            <a:r>
              <a:rPr lang="en-US" b="1" dirty="0"/>
              <a:t>Example</a:t>
            </a:r>
          </a:p>
          <a:p>
            <a:pPr marL="0" indent="0">
              <a:buNone/>
            </a:pPr>
            <a:r>
              <a:rPr lang="en-US" dirty="0"/>
              <a:t>&lt;p&gt;</a:t>
            </a:r>
            <a:br>
              <a:rPr lang="en-US" dirty="0"/>
            </a:br>
            <a:r>
              <a:rPr lang="en-US" sz="2900" b="1" dirty="0">
                <a:latin typeface="Times New Roman" panose="02020603050405020304" pitchFamily="18" charset="0"/>
                <a:cs typeface="Times New Roman" panose="02020603050405020304" pitchFamily="18" charset="0"/>
              </a:rPr>
              <a:t> </a:t>
            </a:r>
            <a:r>
              <a:rPr lang="en-US" sz="2900" dirty="0">
                <a:latin typeface="Times New Roman" panose="02020603050405020304" pitchFamily="18" charset="0"/>
                <a:cs typeface="Times New Roman" panose="02020603050405020304" pitchFamily="18" charset="0"/>
              </a:rPr>
              <a:t> &lt;img src="smiley.gif" alt="Smiley </a:t>
            </a:r>
            <a:r>
              <a:rPr lang="en-US" sz="2900" dirty="0" smtClean="0">
                <a:latin typeface="Times New Roman" panose="02020603050405020304" pitchFamily="18" charset="0"/>
                <a:cs typeface="Times New Roman" panose="02020603050405020304" pitchFamily="18" charset="0"/>
              </a:rPr>
              <a:t>face“ style</a:t>
            </a:r>
            <a:r>
              <a:rPr lang="en-US" sz="2900" dirty="0">
                <a:latin typeface="Times New Roman" panose="02020603050405020304" pitchFamily="18" charset="0"/>
                <a:cs typeface="Times New Roman" panose="02020603050405020304" pitchFamily="18" charset="0"/>
              </a:rPr>
              <a:t>="float:left;width:42px;height:42px"&gt;</a:t>
            </a:r>
            <a:r>
              <a:rPr lang="en-US" dirty="0"/>
              <a:t/>
            </a:r>
            <a:br>
              <a:rPr lang="en-US" dirty="0"/>
            </a:br>
            <a:r>
              <a:rPr lang="en-US" dirty="0"/>
              <a:t>  A paragraph with an image. The image floats to the left of the text.</a:t>
            </a:r>
            <a:br>
              <a:rPr lang="en-US" dirty="0"/>
            </a:br>
            <a:r>
              <a:rPr lang="en-US" dirty="0"/>
              <a:t>&lt;/p&gt; </a:t>
            </a:r>
          </a:p>
          <a:p>
            <a:pPr marL="0" indent="0">
              <a:buNone/>
            </a:pPr>
            <a:endParaRPr lang="en-US" dirty="0"/>
          </a:p>
        </p:txBody>
      </p:sp>
    </p:spTree>
    <p:extLst>
      <p:ext uri="{BB962C8B-B14F-4D97-AF65-F5344CB8AC3E}">
        <p14:creationId xmlns:p14="http://schemas.microsoft.com/office/powerpoint/2010/main" val="19754697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0"/>
            <a:ext cx="8229600" cy="1143000"/>
          </a:xfrm>
        </p:spPr>
        <p:txBody>
          <a:bodyPr/>
          <a:lstStyle/>
          <a:p>
            <a:r>
              <a:rPr lang="en-US" dirty="0" smtClean="0"/>
              <a:t>Summary</a:t>
            </a:r>
            <a:endParaRPr lang="en-US" dirty="0"/>
          </a:p>
        </p:txBody>
      </p:sp>
      <p:sp>
        <p:nvSpPr>
          <p:cNvPr id="3" name="Content Placeholder 2"/>
          <p:cNvSpPr>
            <a:spLocks noGrp="1"/>
          </p:cNvSpPr>
          <p:nvPr>
            <p:ph idx="1"/>
          </p:nvPr>
        </p:nvSpPr>
        <p:spPr>
          <a:xfrm>
            <a:off x="914400" y="1828801"/>
            <a:ext cx="8229600" cy="5029200"/>
          </a:xfrm>
        </p:spPr>
        <p:txBody>
          <a:bodyPr>
            <a:normAutofit fontScale="92500" lnSpcReduction="20000"/>
          </a:bodyPr>
          <a:lstStyle/>
          <a:p>
            <a:r>
              <a:rPr lang="en-US" dirty="0" smtClean="0"/>
              <a:t>Horizontal tag &lt;HR&gt; has attributes that may or may not work depending on Browser.  </a:t>
            </a:r>
          </a:p>
          <a:p>
            <a:r>
              <a:rPr lang="en-US" dirty="0" smtClean="0"/>
              <a:t>Horizontal Rule allows you break up your web page into sections</a:t>
            </a:r>
          </a:p>
          <a:p>
            <a:r>
              <a:rPr lang="en-US" dirty="0" smtClean="0"/>
              <a:t>Image tag &lt;img src = “im.jpg”/&gt; - stands for image source. Displays an image to the screen. Some of the HTML attributes don’t work for newer browser may have to use CSS</a:t>
            </a:r>
          </a:p>
          <a:p>
            <a:r>
              <a:rPr lang="en-US" dirty="0" smtClean="0"/>
              <a:t>Images can be used to link to other pages using the tag &lt;a HREF = …&gt; &lt;/a&gt;</a:t>
            </a:r>
          </a:p>
          <a:p>
            <a:r>
              <a:rPr lang="en-US" dirty="0" smtClean="0"/>
              <a:t>To speed download time, it is better to use the width &amp; height attributes to speed the process.</a:t>
            </a:r>
            <a:endParaRPr lang="en-US" dirty="0"/>
          </a:p>
        </p:txBody>
      </p:sp>
    </p:spTree>
    <p:extLst>
      <p:ext uri="{BB962C8B-B14F-4D97-AF65-F5344CB8AC3E}">
        <p14:creationId xmlns:p14="http://schemas.microsoft.com/office/powerpoint/2010/main" val="24767224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8229600" cy="1143000"/>
          </a:xfrm>
        </p:spPr>
        <p:txBody>
          <a:bodyPr>
            <a:normAutofit/>
          </a:bodyPr>
          <a:lstStyle/>
          <a:p>
            <a:r>
              <a:rPr lang="en-US" b="1" dirty="0" smtClean="0"/>
              <a:t> Summary</a:t>
            </a:r>
            <a:endParaRPr lang="en-US" dirty="0"/>
          </a:p>
        </p:txBody>
      </p:sp>
      <p:sp>
        <p:nvSpPr>
          <p:cNvPr id="3" name="Content Placeholder 2"/>
          <p:cNvSpPr>
            <a:spLocks noGrp="1"/>
          </p:cNvSpPr>
          <p:nvPr>
            <p:ph idx="1"/>
          </p:nvPr>
        </p:nvSpPr>
        <p:spPr>
          <a:xfrm>
            <a:off x="914400" y="1371600"/>
            <a:ext cx="8229600" cy="5458691"/>
          </a:xfrm>
        </p:spPr>
        <p:txBody>
          <a:bodyPr>
            <a:normAutofit fontScale="85000" lnSpcReduction="20000"/>
          </a:bodyPr>
          <a:lstStyle/>
          <a:p>
            <a:pPr lvl="0"/>
            <a:r>
              <a:rPr lang="en-US" dirty="0" smtClean="0"/>
              <a:t>Use </a:t>
            </a:r>
            <a:r>
              <a:rPr lang="en-US" dirty="0"/>
              <a:t>the HTML </a:t>
            </a:r>
            <a:r>
              <a:rPr lang="en-US" b="1" dirty="0"/>
              <a:t>&lt;img&gt;</a:t>
            </a:r>
            <a:r>
              <a:rPr lang="en-US" dirty="0"/>
              <a:t> element to define images</a:t>
            </a:r>
          </a:p>
          <a:p>
            <a:pPr lvl="0"/>
            <a:r>
              <a:rPr lang="en-US" dirty="0"/>
              <a:t>Use the HTML </a:t>
            </a:r>
            <a:r>
              <a:rPr lang="en-US" b="1" dirty="0"/>
              <a:t>src</a:t>
            </a:r>
            <a:r>
              <a:rPr lang="en-US" dirty="0"/>
              <a:t> attribute to define the image file name</a:t>
            </a:r>
          </a:p>
          <a:p>
            <a:pPr lvl="0"/>
            <a:r>
              <a:rPr lang="en-US" dirty="0"/>
              <a:t>Use the HTML </a:t>
            </a:r>
            <a:r>
              <a:rPr lang="en-US" b="1" dirty="0"/>
              <a:t>alt</a:t>
            </a:r>
            <a:r>
              <a:rPr lang="en-US" dirty="0"/>
              <a:t> attribute to define an alternative text</a:t>
            </a:r>
          </a:p>
          <a:p>
            <a:pPr lvl="0"/>
            <a:r>
              <a:rPr lang="en-US" dirty="0"/>
              <a:t>Use the HTML </a:t>
            </a:r>
            <a:r>
              <a:rPr lang="en-US" b="1" dirty="0"/>
              <a:t>width</a:t>
            </a:r>
            <a:r>
              <a:rPr lang="en-US" dirty="0"/>
              <a:t> and </a:t>
            </a:r>
            <a:r>
              <a:rPr lang="en-US" b="1" dirty="0"/>
              <a:t>height</a:t>
            </a:r>
            <a:r>
              <a:rPr lang="en-US" dirty="0"/>
              <a:t> attributes to define the image size</a:t>
            </a:r>
          </a:p>
          <a:p>
            <a:pPr lvl="0"/>
            <a:r>
              <a:rPr lang="en-US" dirty="0"/>
              <a:t>Use the CSS </a:t>
            </a:r>
            <a:r>
              <a:rPr lang="en-US" b="1" dirty="0"/>
              <a:t>width</a:t>
            </a:r>
            <a:r>
              <a:rPr lang="en-US" dirty="0"/>
              <a:t> and </a:t>
            </a:r>
            <a:r>
              <a:rPr lang="en-US" b="1" dirty="0"/>
              <a:t>height</a:t>
            </a:r>
            <a:r>
              <a:rPr lang="en-US" dirty="0"/>
              <a:t> properties to define the image size (alternatively)</a:t>
            </a:r>
          </a:p>
          <a:p>
            <a:pPr lvl="0"/>
            <a:r>
              <a:rPr lang="en-US" dirty="0"/>
              <a:t>Use the CSS </a:t>
            </a:r>
            <a:r>
              <a:rPr lang="en-US" b="1" dirty="0"/>
              <a:t>float</a:t>
            </a:r>
            <a:r>
              <a:rPr lang="en-US" dirty="0"/>
              <a:t> property to define image floating</a:t>
            </a:r>
          </a:p>
          <a:p>
            <a:pPr lvl="0"/>
            <a:r>
              <a:rPr lang="en-US" dirty="0"/>
              <a:t>Use the HTML </a:t>
            </a:r>
            <a:r>
              <a:rPr lang="en-US" b="1" dirty="0"/>
              <a:t>usemap</a:t>
            </a:r>
            <a:r>
              <a:rPr lang="en-US" dirty="0"/>
              <a:t> attribute to point to an image map</a:t>
            </a:r>
          </a:p>
          <a:p>
            <a:pPr lvl="0"/>
            <a:r>
              <a:rPr lang="en-US" dirty="0"/>
              <a:t>Use the HTML </a:t>
            </a:r>
            <a:r>
              <a:rPr lang="en-US" b="1" dirty="0"/>
              <a:t>&lt;map&gt;</a:t>
            </a:r>
            <a:r>
              <a:rPr lang="en-US" dirty="0"/>
              <a:t> element to define an image map</a:t>
            </a:r>
          </a:p>
          <a:p>
            <a:pPr lvl="0"/>
            <a:r>
              <a:rPr lang="en-US" dirty="0"/>
              <a:t>Use the HTML </a:t>
            </a:r>
            <a:r>
              <a:rPr lang="en-US" b="1" dirty="0"/>
              <a:t>&lt;area&gt;</a:t>
            </a:r>
            <a:r>
              <a:rPr lang="en-US" dirty="0"/>
              <a:t> element to define image map areas</a:t>
            </a:r>
          </a:p>
          <a:p>
            <a:endParaRPr lang="en-US" dirty="0"/>
          </a:p>
        </p:txBody>
      </p:sp>
    </p:spTree>
    <p:extLst>
      <p:ext uri="{BB962C8B-B14F-4D97-AF65-F5344CB8AC3E}">
        <p14:creationId xmlns:p14="http://schemas.microsoft.com/office/powerpoint/2010/main" val="16257104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2109" y="838200"/>
            <a:ext cx="8229600" cy="1143000"/>
          </a:xfrm>
        </p:spPr>
        <p:txBody>
          <a:bodyPr>
            <a:normAutofit/>
          </a:bodyPr>
          <a:lstStyle/>
          <a:p>
            <a:r>
              <a:rPr lang="en-US" b="1" dirty="0"/>
              <a:t>Image </a:t>
            </a:r>
            <a:r>
              <a:rPr lang="en-US" b="1" dirty="0" smtClean="0"/>
              <a:t>Extensions</a:t>
            </a:r>
            <a:endParaRPr lang="en-US" dirty="0"/>
          </a:p>
        </p:txBody>
      </p:sp>
      <p:sp>
        <p:nvSpPr>
          <p:cNvPr id="3" name="Content Placeholder 2"/>
          <p:cNvSpPr>
            <a:spLocks noGrp="1"/>
          </p:cNvSpPr>
          <p:nvPr>
            <p:ph idx="1"/>
          </p:nvPr>
        </p:nvSpPr>
        <p:spPr>
          <a:xfrm>
            <a:off x="914400" y="2332037"/>
            <a:ext cx="8229600" cy="4525963"/>
          </a:xfrm>
        </p:spPr>
        <p:txBody>
          <a:bodyPr/>
          <a:lstStyle/>
          <a:p>
            <a:pPr lvl="0"/>
            <a:r>
              <a:rPr lang="en-US" dirty="0" smtClean="0"/>
              <a:t>GIF </a:t>
            </a:r>
            <a:r>
              <a:rPr lang="en-US" dirty="0"/>
              <a:t>– Graphics Interchange Format</a:t>
            </a:r>
          </a:p>
          <a:p>
            <a:pPr lvl="0"/>
            <a:r>
              <a:rPr lang="en-US" sz="2800" dirty="0"/>
              <a:t>JPEG or JPG –Joint Photographic Experts Group </a:t>
            </a:r>
          </a:p>
          <a:p>
            <a:pPr lvl="0"/>
            <a:r>
              <a:rPr lang="en-US" dirty="0"/>
              <a:t>PNG – Portable Network Graphics</a:t>
            </a:r>
          </a:p>
          <a:p>
            <a:pPr lvl="0"/>
            <a:r>
              <a:rPr lang="en-US" dirty="0"/>
              <a:t>TIF - Tagged Image File Format </a:t>
            </a:r>
            <a:r>
              <a:rPr lang="en-US" dirty="0" smtClean="0"/>
              <a:t>(Do </a:t>
            </a:r>
            <a:r>
              <a:rPr lang="en-US" dirty="0"/>
              <a:t>not </a:t>
            </a:r>
            <a:r>
              <a:rPr lang="en-US" dirty="0" smtClean="0"/>
              <a:t>use)</a:t>
            </a:r>
            <a:endParaRPr lang="en-US" dirty="0"/>
          </a:p>
          <a:p>
            <a:pPr lvl="0"/>
            <a:r>
              <a:rPr lang="en-US" dirty="0"/>
              <a:t>BMP – </a:t>
            </a:r>
            <a:r>
              <a:rPr lang="en-US" dirty="0" smtClean="0"/>
              <a:t>(Do </a:t>
            </a:r>
            <a:r>
              <a:rPr lang="en-US" dirty="0"/>
              <a:t>not </a:t>
            </a:r>
            <a:r>
              <a:rPr lang="en-US" dirty="0" smtClean="0"/>
              <a:t>use)</a:t>
            </a:r>
            <a:endParaRPr lang="en-US" dirty="0"/>
          </a:p>
        </p:txBody>
      </p:sp>
    </p:spTree>
    <p:extLst>
      <p:ext uri="{BB962C8B-B14F-4D97-AF65-F5344CB8AC3E}">
        <p14:creationId xmlns:p14="http://schemas.microsoft.com/office/powerpoint/2010/main" val="41973486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990600"/>
            <a:ext cx="8077200" cy="1470025"/>
          </a:xfrm>
        </p:spPr>
        <p:txBody>
          <a:bodyPr/>
          <a:lstStyle/>
          <a:p>
            <a:r>
              <a:rPr lang="en-US" b="1" dirty="0" smtClean="0"/>
              <a:t>LINKS</a:t>
            </a:r>
            <a:endParaRPr lang="en-US"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9400" y="2667000"/>
            <a:ext cx="4648200" cy="3505200"/>
          </a:xfrm>
          <a:prstGeom prst="rect">
            <a:avLst/>
          </a:prstGeom>
        </p:spPr>
      </p:pic>
    </p:spTree>
    <p:extLst>
      <p:ext uri="{BB962C8B-B14F-4D97-AF65-F5344CB8AC3E}">
        <p14:creationId xmlns:p14="http://schemas.microsoft.com/office/powerpoint/2010/main" val="30536549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90600"/>
            <a:ext cx="8229600" cy="1143000"/>
          </a:xfrm>
        </p:spPr>
        <p:txBody>
          <a:bodyPr>
            <a:normAutofit/>
          </a:bodyPr>
          <a:lstStyle/>
          <a:p>
            <a:r>
              <a:rPr lang="en-US" b="1" dirty="0" smtClean="0"/>
              <a:t>Links</a:t>
            </a:r>
            <a:endParaRPr lang="en-US" dirty="0"/>
          </a:p>
        </p:txBody>
      </p:sp>
      <p:sp>
        <p:nvSpPr>
          <p:cNvPr id="3" name="Content Placeholder 2"/>
          <p:cNvSpPr>
            <a:spLocks noGrp="1"/>
          </p:cNvSpPr>
          <p:nvPr>
            <p:ph idx="1"/>
          </p:nvPr>
        </p:nvSpPr>
        <p:spPr>
          <a:xfrm>
            <a:off x="900545" y="2332037"/>
            <a:ext cx="8229600" cy="4525963"/>
          </a:xfrm>
        </p:spPr>
        <p:txBody>
          <a:bodyPr>
            <a:normAutofit fontScale="92500" lnSpcReduction="20000"/>
          </a:bodyPr>
          <a:lstStyle/>
          <a:p>
            <a:r>
              <a:rPr lang="en-US" dirty="0" smtClean="0"/>
              <a:t>Links </a:t>
            </a:r>
            <a:r>
              <a:rPr lang="en-US" dirty="0"/>
              <a:t>are an important feature of the World Wide Web. They allow you to skip from one page to another or within a page. You can link to music, movies or download files with FTP. </a:t>
            </a:r>
          </a:p>
          <a:p>
            <a:r>
              <a:rPr lang="en-US" dirty="0"/>
              <a:t>3 Parts of a Link:</a:t>
            </a:r>
          </a:p>
          <a:p>
            <a:pPr lvl="1"/>
            <a:r>
              <a:rPr lang="en-US" dirty="0"/>
              <a:t>Destination – Most important part that allows you to link to other web pages or inside the page itself.</a:t>
            </a:r>
          </a:p>
          <a:p>
            <a:pPr lvl="1"/>
            <a:r>
              <a:rPr lang="en-US" dirty="0"/>
              <a:t>Label – Visitor sees and clicks on to reach the destination.</a:t>
            </a:r>
          </a:p>
          <a:p>
            <a:pPr lvl="1"/>
            <a:r>
              <a:rPr lang="en-US" dirty="0"/>
              <a:t>A Target – determines where the destination will be displayed.(Named window, frame, new window</a:t>
            </a:r>
            <a:r>
              <a:rPr lang="en-US" dirty="0" smtClean="0"/>
              <a:t>)</a:t>
            </a:r>
            <a:endParaRPr lang="en-US" dirty="0"/>
          </a:p>
          <a:p>
            <a:endParaRPr lang="en-US" dirty="0"/>
          </a:p>
        </p:txBody>
      </p:sp>
    </p:spTree>
    <p:extLst>
      <p:ext uri="{BB962C8B-B14F-4D97-AF65-F5344CB8AC3E}">
        <p14:creationId xmlns:p14="http://schemas.microsoft.com/office/powerpoint/2010/main" val="2112407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838200"/>
            <a:ext cx="8229600" cy="990600"/>
          </a:xfrm>
        </p:spPr>
        <p:txBody>
          <a:bodyPr>
            <a:normAutofit fontScale="90000"/>
          </a:bodyPr>
          <a:lstStyle/>
          <a:p>
            <a:r>
              <a:rPr lang="en-US" b="1" dirty="0"/>
              <a:t>Create a Link to Another Web Page </a:t>
            </a:r>
            <a:endParaRPr lang="en-US" dirty="0"/>
          </a:p>
        </p:txBody>
      </p:sp>
      <p:sp>
        <p:nvSpPr>
          <p:cNvPr id="3" name="Content Placeholder 2"/>
          <p:cNvSpPr>
            <a:spLocks noGrp="1"/>
          </p:cNvSpPr>
          <p:nvPr>
            <p:ph idx="1"/>
          </p:nvPr>
        </p:nvSpPr>
        <p:spPr>
          <a:xfrm>
            <a:off x="914400" y="1904999"/>
            <a:ext cx="8229600" cy="4953001"/>
          </a:xfrm>
        </p:spPr>
        <p:txBody>
          <a:bodyPr>
            <a:normAutofit fontScale="70000" lnSpcReduction="20000"/>
          </a:bodyPr>
          <a:lstStyle/>
          <a:p>
            <a:r>
              <a:rPr lang="en-US" dirty="0" smtClean="0"/>
              <a:t>To </a:t>
            </a:r>
            <a:r>
              <a:rPr lang="en-US" dirty="0"/>
              <a:t>create a link you must use the &lt;a href = “page.html”&gt;  &lt;/a&gt; </a:t>
            </a:r>
            <a:r>
              <a:rPr lang="en-US" dirty="0" smtClean="0"/>
              <a:t>tags.</a:t>
            </a:r>
          </a:p>
          <a:p>
            <a:pPr lvl="1"/>
            <a:r>
              <a:rPr lang="en-US" dirty="0" smtClean="0"/>
              <a:t>A – stands for </a:t>
            </a:r>
            <a:r>
              <a:rPr lang="en-US" i="1" dirty="0" smtClean="0"/>
              <a:t>anchor</a:t>
            </a:r>
          </a:p>
          <a:p>
            <a:pPr lvl="1"/>
            <a:r>
              <a:rPr lang="en-US" b="1" dirty="0" smtClean="0"/>
              <a:t>href</a:t>
            </a:r>
            <a:r>
              <a:rPr lang="en-US" dirty="0" smtClean="0"/>
              <a:t>  </a:t>
            </a:r>
            <a:r>
              <a:rPr lang="en-US" dirty="0"/>
              <a:t>- stands for </a:t>
            </a:r>
            <a:r>
              <a:rPr lang="en-US" i="1" dirty="0"/>
              <a:t>hypertext reference.</a:t>
            </a:r>
            <a:r>
              <a:rPr lang="en-US" dirty="0"/>
              <a:t> </a:t>
            </a:r>
          </a:p>
          <a:p>
            <a:pPr lvl="1"/>
            <a:r>
              <a:rPr lang="en-US" b="1" dirty="0"/>
              <a:t>page.html</a:t>
            </a:r>
            <a:r>
              <a:rPr lang="en-US" dirty="0"/>
              <a:t> represents an html webpage or URL address of a web page. </a:t>
            </a:r>
          </a:p>
          <a:p>
            <a:pPr marL="0" indent="0">
              <a:buNone/>
            </a:pPr>
            <a:r>
              <a:rPr lang="en-US" b="1" dirty="0"/>
              <a:t>Examples:</a:t>
            </a:r>
          </a:p>
          <a:p>
            <a:pPr marL="0" indent="0">
              <a:buNone/>
            </a:pPr>
            <a:r>
              <a:rPr lang="en-US" dirty="0"/>
              <a:t>&lt;a href = “http://www.site.com/directory/page.html”&gt; Click Here&lt;/a&gt; - Creates a link called Click Here that will take them to site.com.</a:t>
            </a:r>
          </a:p>
          <a:p>
            <a:pPr marL="0" indent="0">
              <a:buNone/>
            </a:pPr>
            <a:endParaRPr lang="en-US" dirty="0"/>
          </a:p>
          <a:p>
            <a:pPr marL="0" indent="0">
              <a:buNone/>
            </a:pPr>
            <a:r>
              <a:rPr lang="en-US" dirty="0"/>
              <a:t>&lt;a href = “page.html&gt; click here for next page&lt;/a&gt; Creates a link to another page within the current website directory. </a:t>
            </a:r>
          </a:p>
          <a:p>
            <a:pPr marL="0" indent="0">
              <a:buNone/>
            </a:pPr>
            <a:r>
              <a:rPr lang="en-US" dirty="0"/>
              <a:t> </a:t>
            </a:r>
          </a:p>
          <a:p>
            <a:pPr marL="0" indent="0">
              <a:buNone/>
            </a:pPr>
            <a:r>
              <a:rPr lang="en-US" dirty="0"/>
              <a:t>***Note: It is a good idea to use lowercase url’s because some servers are case sensitive.</a:t>
            </a:r>
          </a:p>
        </p:txBody>
      </p:sp>
    </p:spTree>
    <p:extLst>
      <p:ext uri="{BB962C8B-B14F-4D97-AF65-F5344CB8AC3E}">
        <p14:creationId xmlns:p14="http://schemas.microsoft.com/office/powerpoint/2010/main" val="6319257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5524" y="609600"/>
            <a:ext cx="8229600" cy="1143000"/>
          </a:xfrm>
        </p:spPr>
        <p:txBody>
          <a:bodyPr>
            <a:normAutofit/>
          </a:bodyPr>
          <a:lstStyle/>
          <a:p>
            <a:r>
              <a:rPr lang="en-US" b="1" dirty="0" smtClean="0"/>
              <a:t>Terms</a:t>
            </a:r>
            <a:endParaRPr lang="en-US" dirty="0"/>
          </a:p>
        </p:txBody>
      </p:sp>
      <p:sp>
        <p:nvSpPr>
          <p:cNvPr id="3" name="Content Placeholder 2"/>
          <p:cNvSpPr>
            <a:spLocks noGrp="1"/>
          </p:cNvSpPr>
          <p:nvPr>
            <p:ph idx="1"/>
          </p:nvPr>
        </p:nvSpPr>
        <p:spPr>
          <a:xfrm>
            <a:off x="914400" y="1600201"/>
            <a:ext cx="8229600" cy="5261020"/>
          </a:xfrm>
        </p:spPr>
        <p:txBody>
          <a:bodyPr>
            <a:normAutofit fontScale="85000" lnSpcReduction="20000"/>
          </a:bodyPr>
          <a:lstStyle/>
          <a:p>
            <a:r>
              <a:rPr lang="en-US" b="1" dirty="0" smtClean="0"/>
              <a:t>http</a:t>
            </a:r>
            <a:r>
              <a:rPr lang="en-US" dirty="0" smtClean="0"/>
              <a:t> </a:t>
            </a:r>
            <a:r>
              <a:rPr lang="en-US" dirty="0"/>
              <a:t>– </a:t>
            </a:r>
            <a:r>
              <a:rPr lang="en-US" b="1" dirty="0"/>
              <a:t>H</a:t>
            </a:r>
            <a:r>
              <a:rPr lang="en-US" dirty="0"/>
              <a:t>yper </a:t>
            </a:r>
            <a:r>
              <a:rPr lang="en-US" b="1" dirty="0"/>
              <a:t>T</a:t>
            </a:r>
            <a:r>
              <a:rPr lang="en-US" dirty="0"/>
              <a:t>ext </a:t>
            </a:r>
            <a:r>
              <a:rPr lang="en-US" b="1" dirty="0"/>
              <a:t>T</a:t>
            </a:r>
            <a:r>
              <a:rPr lang="en-US" dirty="0"/>
              <a:t>ransfer </a:t>
            </a:r>
            <a:r>
              <a:rPr lang="en-US" b="1" dirty="0"/>
              <a:t>P</a:t>
            </a:r>
            <a:r>
              <a:rPr lang="en-US" dirty="0"/>
              <a:t>rotocol which is a way computers moves data back and forth. A protocol used to request and transmit files, especially webpages and webpage components, over the Internet or other computer network. </a:t>
            </a:r>
          </a:p>
          <a:p>
            <a:r>
              <a:rPr lang="en-US" b="1" dirty="0"/>
              <a:t>https </a:t>
            </a:r>
            <a:r>
              <a:rPr lang="en-US" dirty="0"/>
              <a:t>– </a:t>
            </a:r>
            <a:r>
              <a:rPr lang="en-US" b="1" dirty="0"/>
              <a:t>H</a:t>
            </a:r>
            <a:r>
              <a:rPr lang="en-US" dirty="0"/>
              <a:t>yper </a:t>
            </a:r>
            <a:r>
              <a:rPr lang="en-US" b="1" dirty="0"/>
              <a:t>T</a:t>
            </a:r>
            <a:r>
              <a:rPr lang="en-US" dirty="0"/>
              <a:t>ext </a:t>
            </a:r>
            <a:r>
              <a:rPr lang="en-US" b="1" dirty="0"/>
              <a:t>T</a:t>
            </a:r>
            <a:r>
              <a:rPr lang="en-US" dirty="0"/>
              <a:t>ransfer </a:t>
            </a:r>
            <a:r>
              <a:rPr lang="en-US" b="1" dirty="0"/>
              <a:t>P</a:t>
            </a:r>
            <a:r>
              <a:rPr lang="en-US" dirty="0"/>
              <a:t>rotocol </a:t>
            </a:r>
            <a:r>
              <a:rPr lang="en-US" b="1" dirty="0"/>
              <a:t>S</a:t>
            </a:r>
            <a:r>
              <a:rPr lang="en-US" dirty="0"/>
              <a:t>ecured - is a communications protocol for secure communication over a computer network, with especially wide deployment on the Internet. Technically, it is not a protocol in and of itself; rather, it is the result of simply layering the Hypertext Transfer Protocol (HTTP) on top of the SSL/TLS protocol, thus adding the security capabilities of SSL/TLS to standard </a:t>
            </a:r>
            <a:r>
              <a:rPr lang="en-US" dirty="0" smtClean="0"/>
              <a:t>HTTP communications</a:t>
            </a:r>
            <a:r>
              <a:rPr lang="en-US" dirty="0"/>
              <a:t>. The main motivation for HTTPS is to prevent wiretapping and man-in-the-middle attacks.</a:t>
            </a:r>
          </a:p>
          <a:p>
            <a:endParaRPr lang="en-US" dirty="0"/>
          </a:p>
        </p:txBody>
      </p:sp>
    </p:spTree>
    <p:extLst>
      <p:ext uri="{BB962C8B-B14F-4D97-AF65-F5344CB8AC3E}">
        <p14:creationId xmlns:p14="http://schemas.microsoft.com/office/powerpoint/2010/main" val="34435316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8062" y="685800"/>
            <a:ext cx="8153400" cy="1143000"/>
          </a:xfrm>
        </p:spPr>
        <p:txBody>
          <a:bodyPr>
            <a:normAutofit/>
          </a:bodyPr>
          <a:lstStyle/>
          <a:p>
            <a:r>
              <a:rPr lang="en-US" b="1" dirty="0"/>
              <a:t>HTML Links - </a:t>
            </a:r>
            <a:r>
              <a:rPr lang="en-US" b="1" dirty="0" smtClean="0"/>
              <a:t>Hyperlinks</a:t>
            </a:r>
            <a:endParaRPr lang="en-US" dirty="0"/>
          </a:p>
        </p:txBody>
      </p:sp>
      <p:sp>
        <p:nvSpPr>
          <p:cNvPr id="3" name="Content Placeholder 2"/>
          <p:cNvSpPr>
            <a:spLocks noGrp="1"/>
          </p:cNvSpPr>
          <p:nvPr>
            <p:ph idx="1"/>
          </p:nvPr>
        </p:nvSpPr>
        <p:spPr>
          <a:xfrm>
            <a:off x="895082" y="1981200"/>
            <a:ext cx="8229600" cy="4904817"/>
          </a:xfrm>
        </p:spPr>
        <p:txBody>
          <a:bodyPr>
            <a:normAutofit/>
          </a:bodyPr>
          <a:lstStyle/>
          <a:p>
            <a:r>
              <a:rPr lang="en-US" dirty="0" smtClean="0"/>
              <a:t>HTML </a:t>
            </a:r>
            <a:r>
              <a:rPr lang="en-US" dirty="0"/>
              <a:t>links are hyperlinks.</a:t>
            </a:r>
          </a:p>
          <a:p>
            <a:r>
              <a:rPr lang="en-US" dirty="0"/>
              <a:t>A hyperlink is an element, a text, or an image that you can click on, and </a:t>
            </a:r>
            <a:r>
              <a:rPr lang="en-US" u="sng" dirty="0"/>
              <a:t>jump to another document </a:t>
            </a:r>
            <a:r>
              <a:rPr lang="en-US" dirty="0"/>
              <a:t>or </a:t>
            </a:r>
            <a:r>
              <a:rPr lang="en-US" u="sng" dirty="0"/>
              <a:t>within a webpage</a:t>
            </a:r>
            <a:r>
              <a:rPr lang="en-US" dirty="0"/>
              <a:t>.</a:t>
            </a:r>
          </a:p>
          <a:p>
            <a:pPr marL="0" indent="0">
              <a:buNone/>
            </a:pPr>
            <a:r>
              <a:rPr lang="en-US" b="1" dirty="0"/>
              <a:t>HTML Links - Syntax</a:t>
            </a:r>
            <a:endParaRPr lang="en-US" dirty="0"/>
          </a:p>
          <a:p>
            <a:pPr lvl="1"/>
            <a:r>
              <a:rPr lang="en-US" dirty="0"/>
              <a:t>In HTML, links are defined with the </a:t>
            </a:r>
            <a:r>
              <a:rPr lang="en-US" b="1" dirty="0"/>
              <a:t>&lt;a&gt;</a:t>
            </a:r>
            <a:r>
              <a:rPr lang="en-US" dirty="0"/>
              <a:t> tag:</a:t>
            </a:r>
          </a:p>
          <a:p>
            <a:pPr marL="0" indent="0">
              <a:buNone/>
            </a:pPr>
            <a:r>
              <a:rPr lang="en-US" b="1" dirty="0"/>
              <a:t>Link Syntax:</a:t>
            </a:r>
            <a:endParaRPr lang="en-US" dirty="0"/>
          </a:p>
          <a:p>
            <a:pPr marL="0" indent="0">
              <a:buNone/>
            </a:pPr>
            <a:r>
              <a:rPr lang="en-US" dirty="0" smtClean="0"/>
              <a:t>	&lt;</a:t>
            </a:r>
            <a:r>
              <a:rPr lang="en-US" dirty="0"/>
              <a:t>a href="</a:t>
            </a:r>
            <a:r>
              <a:rPr lang="en-US" i="1" dirty="0"/>
              <a:t>url</a:t>
            </a:r>
            <a:r>
              <a:rPr lang="en-US" dirty="0"/>
              <a:t>"&gt;</a:t>
            </a:r>
            <a:r>
              <a:rPr lang="en-US" i="1" dirty="0"/>
              <a:t>link text</a:t>
            </a:r>
            <a:r>
              <a:rPr lang="en-US" dirty="0"/>
              <a:t>&lt;/a&gt; </a:t>
            </a:r>
          </a:p>
          <a:p>
            <a:endParaRPr lang="en-US" dirty="0"/>
          </a:p>
        </p:txBody>
      </p:sp>
    </p:spTree>
    <p:extLst>
      <p:ext uri="{BB962C8B-B14F-4D97-AF65-F5344CB8AC3E}">
        <p14:creationId xmlns:p14="http://schemas.microsoft.com/office/powerpoint/2010/main" val="14556775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0"/>
            <a:ext cx="8229600" cy="914400"/>
          </a:xfrm>
        </p:spPr>
        <p:txBody>
          <a:bodyPr>
            <a:normAutofit/>
          </a:bodyPr>
          <a:lstStyle/>
          <a:p>
            <a:r>
              <a:rPr lang="en-US" b="1" dirty="0" smtClean="0"/>
              <a:t>Example</a:t>
            </a:r>
            <a:endParaRPr lang="en-US" dirty="0"/>
          </a:p>
        </p:txBody>
      </p:sp>
      <p:sp>
        <p:nvSpPr>
          <p:cNvPr id="3" name="Content Placeholder 2"/>
          <p:cNvSpPr>
            <a:spLocks noGrp="1"/>
          </p:cNvSpPr>
          <p:nvPr>
            <p:ph idx="1"/>
          </p:nvPr>
        </p:nvSpPr>
        <p:spPr>
          <a:xfrm>
            <a:off x="914400" y="1752601"/>
            <a:ext cx="8229600" cy="5105400"/>
          </a:xfrm>
        </p:spPr>
        <p:txBody>
          <a:bodyPr>
            <a:normAutofit lnSpcReduction="10000"/>
          </a:bodyPr>
          <a:lstStyle/>
          <a:p>
            <a:pPr marL="0" indent="0">
              <a:buNone/>
            </a:pPr>
            <a:r>
              <a:rPr lang="en-US" sz="2000" b="1" dirty="0" smtClean="0"/>
              <a:t>&lt;</a:t>
            </a:r>
            <a:r>
              <a:rPr lang="en-US" sz="2000" b="1" dirty="0"/>
              <a:t>a href="http://www.example.com/html/"&gt;Visit our HTML tutorial&lt;/a&gt; </a:t>
            </a:r>
          </a:p>
          <a:p>
            <a:r>
              <a:rPr lang="en-US" dirty="0"/>
              <a:t>The </a:t>
            </a:r>
            <a:r>
              <a:rPr lang="en-US" b="1" dirty="0"/>
              <a:t>href</a:t>
            </a:r>
            <a:r>
              <a:rPr lang="en-US" dirty="0"/>
              <a:t> attribute specifies the destination address (http://www.example.com/html/)</a:t>
            </a:r>
          </a:p>
          <a:p>
            <a:r>
              <a:rPr lang="en-US" dirty="0"/>
              <a:t>The </a:t>
            </a:r>
            <a:r>
              <a:rPr lang="en-US" b="1" dirty="0"/>
              <a:t>link text</a:t>
            </a:r>
            <a:r>
              <a:rPr lang="en-US" dirty="0"/>
              <a:t> </a:t>
            </a:r>
            <a:r>
              <a:rPr lang="en-US" dirty="0" smtClean="0"/>
              <a:t>- </a:t>
            </a:r>
            <a:r>
              <a:rPr lang="en-US" sz="2200" dirty="0" smtClean="0"/>
              <a:t>(</a:t>
            </a:r>
            <a:r>
              <a:rPr lang="en-US" sz="2200" dirty="0"/>
              <a:t>Visit our HTML tutorial </a:t>
            </a:r>
            <a:r>
              <a:rPr lang="en-US" sz="2200" dirty="0" smtClean="0"/>
              <a:t>) </a:t>
            </a:r>
            <a:r>
              <a:rPr lang="en-US" dirty="0" smtClean="0"/>
              <a:t>is </a:t>
            </a:r>
            <a:r>
              <a:rPr lang="en-US" dirty="0"/>
              <a:t>the visible part to the user.</a:t>
            </a:r>
          </a:p>
          <a:p>
            <a:r>
              <a:rPr lang="en-US" dirty="0"/>
              <a:t>Clicking on the link text, will send you to the specified address or location</a:t>
            </a:r>
            <a:r>
              <a:rPr lang="en-US" dirty="0" smtClean="0"/>
              <a:t>.</a:t>
            </a:r>
            <a:r>
              <a:rPr lang="en-US" b="1" dirty="0"/>
              <a:t> </a:t>
            </a:r>
            <a:endParaRPr lang="en-US" dirty="0"/>
          </a:p>
          <a:p>
            <a:pPr marL="0" indent="0">
              <a:buNone/>
            </a:pPr>
            <a:r>
              <a:rPr lang="en-US" b="1" dirty="0"/>
              <a:t>Note:</a:t>
            </a:r>
            <a:r>
              <a:rPr lang="en-US" dirty="0"/>
              <a:t> The link text does not have to be text. It can be an </a:t>
            </a:r>
            <a:r>
              <a:rPr lang="en-US" u="sng" dirty="0"/>
              <a:t>HTML image </a:t>
            </a:r>
            <a:r>
              <a:rPr lang="en-US" dirty="0"/>
              <a:t>or </a:t>
            </a:r>
            <a:r>
              <a:rPr lang="en-US" u="sng" dirty="0"/>
              <a:t>any other HTML element</a:t>
            </a:r>
            <a:r>
              <a:rPr lang="en-US" dirty="0"/>
              <a:t>.</a:t>
            </a:r>
          </a:p>
          <a:p>
            <a:endParaRPr lang="en-US" dirty="0"/>
          </a:p>
        </p:txBody>
      </p:sp>
    </p:spTree>
    <p:extLst>
      <p:ext uri="{BB962C8B-B14F-4D97-AF65-F5344CB8AC3E}">
        <p14:creationId xmlns:p14="http://schemas.microsoft.com/office/powerpoint/2010/main" val="10381726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1" y="914400"/>
            <a:ext cx="8168424" cy="1143000"/>
          </a:xfrm>
        </p:spPr>
        <p:txBody>
          <a:bodyPr>
            <a:normAutofit/>
          </a:bodyPr>
          <a:lstStyle/>
          <a:p>
            <a:r>
              <a:rPr lang="en-US" b="1" dirty="0"/>
              <a:t>Local </a:t>
            </a:r>
            <a:r>
              <a:rPr lang="en-US" b="1" dirty="0" smtClean="0"/>
              <a:t>Links</a:t>
            </a:r>
            <a:endParaRPr lang="en-US" dirty="0"/>
          </a:p>
        </p:txBody>
      </p:sp>
      <p:sp>
        <p:nvSpPr>
          <p:cNvPr id="3" name="Content Placeholder 2"/>
          <p:cNvSpPr>
            <a:spLocks noGrp="1"/>
          </p:cNvSpPr>
          <p:nvPr>
            <p:ph idx="1"/>
          </p:nvPr>
        </p:nvSpPr>
        <p:spPr>
          <a:xfrm>
            <a:off x="1066800" y="2332037"/>
            <a:ext cx="8077200" cy="4525963"/>
          </a:xfrm>
        </p:spPr>
        <p:txBody>
          <a:bodyPr>
            <a:normAutofit/>
          </a:bodyPr>
          <a:lstStyle/>
          <a:p>
            <a:r>
              <a:rPr lang="en-US" dirty="0" smtClean="0"/>
              <a:t>A </a:t>
            </a:r>
            <a:r>
              <a:rPr lang="en-US" dirty="0"/>
              <a:t>local link (link to the same web site) is specified with a relative URL (without http://www....).</a:t>
            </a:r>
          </a:p>
          <a:p>
            <a:pPr marL="0" indent="0">
              <a:buNone/>
            </a:pPr>
            <a:r>
              <a:rPr lang="en-US" b="1" dirty="0"/>
              <a:t>Example:</a:t>
            </a:r>
            <a:endParaRPr lang="en-US" dirty="0"/>
          </a:p>
          <a:p>
            <a:pPr marL="0" indent="0">
              <a:buNone/>
            </a:pPr>
            <a:r>
              <a:rPr lang="en-US" dirty="0"/>
              <a:t>&lt;a href</a:t>
            </a:r>
            <a:r>
              <a:rPr lang="en-US" dirty="0" smtClean="0"/>
              <a:t>=“Webpage.html"&gt;My Page&lt;/</a:t>
            </a:r>
            <a:r>
              <a:rPr lang="en-US" dirty="0"/>
              <a:t>a&gt; </a:t>
            </a:r>
            <a:endParaRPr lang="en-US" dirty="0" smtClean="0"/>
          </a:p>
          <a:p>
            <a:pPr marL="0" indent="0">
              <a:buNone/>
            </a:pPr>
            <a:endParaRPr lang="en-US" dirty="0"/>
          </a:p>
          <a:p>
            <a:pPr marL="0" indent="0">
              <a:buNone/>
            </a:pPr>
            <a:r>
              <a:rPr lang="en-US" b="1" dirty="0" smtClean="0"/>
              <a:t>Note: </a:t>
            </a:r>
            <a:r>
              <a:rPr lang="en-US" dirty="0" smtClean="0"/>
              <a:t>It links to an HTML webpage</a:t>
            </a:r>
            <a:endParaRPr lang="en-US" dirty="0"/>
          </a:p>
        </p:txBody>
      </p:sp>
    </p:spTree>
    <p:extLst>
      <p:ext uri="{BB962C8B-B14F-4D97-AF65-F5344CB8AC3E}">
        <p14:creationId xmlns:p14="http://schemas.microsoft.com/office/powerpoint/2010/main" val="21729562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0"/>
            <a:ext cx="8229600" cy="1143000"/>
          </a:xfrm>
        </p:spPr>
        <p:txBody>
          <a:bodyPr>
            <a:normAutofit/>
          </a:bodyPr>
          <a:lstStyle/>
          <a:p>
            <a:r>
              <a:rPr lang="en-US" b="1" dirty="0"/>
              <a:t>HTML Links - Colors and </a:t>
            </a:r>
            <a:r>
              <a:rPr lang="en-US" b="1" dirty="0" smtClean="0"/>
              <a:t>Icons</a:t>
            </a:r>
            <a:endParaRPr lang="en-US" dirty="0"/>
          </a:p>
        </p:txBody>
      </p:sp>
      <p:sp>
        <p:nvSpPr>
          <p:cNvPr id="3" name="Content Placeholder 2"/>
          <p:cNvSpPr>
            <a:spLocks noGrp="1"/>
          </p:cNvSpPr>
          <p:nvPr>
            <p:ph idx="1"/>
          </p:nvPr>
        </p:nvSpPr>
        <p:spPr>
          <a:xfrm>
            <a:off x="914400" y="2322378"/>
            <a:ext cx="8229600" cy="4525963"/>
          </a:xfrm>
        </p:spPr>
        <p:txBody>
          <a:bodyPr>
            <a:normAutofit fontScale="92500" lnSpcReduction="20000"/>
          </a:bodyPr>
          <a:lstStyle/>
          <a:p>
            <a:r>
              <a:rPr lang="en-US" dirty="0" smtClean="0"/>
              <a:t>When </a:t>
            </a:r>
            <a:r>
              <a:rPr lang="en-US" dirty="0"/>
              <a:t>you move the mouse cursor over a link, two things will normally happen:</a:t>
            </a:r>
          </a:p>
          <a:p>
            <a:pPr lvl="1"/>
            <a:r>
              <a:rPr lang="en-US" dirty="0"/>
              <a:t>The mouse arrow will turn into a little hand</a:t>
            </a:r>
          </a:p>
          <a:p>
            <a:pPr lvl="1"/>
            <a:r>
              <a:rPr lang="en-US" dirty="0"/>
              <a:t>The color of the link element will change</a:t>
            </a:r>
          </a:p>
          <a:p>
            <a:r>
              <a:rPr lang="en-US" dirty="0"/>
              <a:t>By default, links will appear as this in all browsers:</a:t>
            </a:r>
          </a:p>
          <a:p>
            <a:pPr lvl="1"/>
            <a:r>
              <a:rPr lang="en-US" dirty="0"/>
              <a:t>An unvisited link is underlined and blue</a:t>
            </a:r>
          </a:p>
          <a:p>
            <a:pPr lvl="1"/>
            <a:r>
              <a:rPr lang="en-US" dirty="0"/>
              <a:t>A visited link is underlined and purple</a:t>
            </a:r>
          </a:p>
          <a:p>
            <a:pPr lvl="1"/>
            <a:r>
              <a:rPr lang="en-US" dirty="0"/>
              <a:t>An active link is underlined and red</a:t>
            </a:r>
          </a:p>
          <a:p>
            <a:r>
              <a:rPr lang="en-US" dirty="0"/>
              <a:t>You can change the defaults, </a:t>
            </a:r>
            <a:r>
              <a:rPr lang="en-US" i="1" u="sng" dirty="0"/>
              <a:t>using styles CSS which will be discussed later:</a:t>
            </a:r>
            <a:endParaRPr lang="en-US" dirty="0"/>
          </a:p>
          <a:p>
            <a:endParaRPr lang="en-US" dirty="0"/>
          </a:p>
        </p:txBody>
      </p:sp>
    </p:spTree>
    <p:extLst>
      <p:ext uri="{BB962C8B-B14F-4D97-AF65-F5344CB8AC3E}">
        <p14:creationId xmlns:p14="http://schemas.microsoft.com/office/powerpoint/2010/main" val="32969197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8229600" cy="1143000"/>
          </a:xfrm>
        </p:spPr>
        <p:txBody>
          <a:bodyPr>
            <a:normAutofit/>
          </a:bodyPr>
          <a:lstStyle/>
          <a:p>
            <a:r>
              <a:rPr lang="en-US" b="1" dirty="0" smtClean="0"/>
              <a:t>Example</a:t>
            </a:r>
            <a:endParaRPr lang="en-US" dirty="0"/>
          </a:p>
        </p:txBody>
      </p:sp>
      <p:sp>
        <p:nvSpPr>
          <p:cNvPr id="3" name="Content Placeholder 2"/>
          <p:cNvSpPr>
            <a:spLocks noGrp="1"/>
          </p:cNvSpPr>
          <p:nvPr>
            <p:ph idx="1"/>
          </p:nvPr>
        </p:nvSpPr>
        <p:spPr>
          <a:xfrm>
            <a:off x="990600" y="1295401"/>
            <a:ext cx="8153400" cy="5562600"/>
          </a:xfrm>
        </p:spPr>
        <p:txBody>
          <a:bodyPr>
            <a:normAutofit/>
          </a:bodyPr>
          <a:lstStyle/>
          <a:p>
            <a:pPr marL="0" indent="0">
              <a:buNone/>
            </a:pPr>
            <a:r>
              <a:rPr lang="en-US" dirty="0" smtClean="0"/>
              <a:t>&lt;</a:t>
            </a:r>
            <a:r>
              <a:rPr lang="en-US" dirty="0"/>
              <a:t>style&gt;</a:t>
            </a:r>
            <a:br>
              <a:rPr lang="en-US" dirty="0"/>
            </a:br>
            <a:r>
              <a:rPr lang="en-US" sz="2000" dirty="0"/>
              <a:t>a:link    {color:#000000; background-color:transparent; text-decoration:none}</a:t>
            </a:r>
            <a:br>
              <a:rPr lang="en-US" sz="2000" dirty="0"/>
            </a:br>
            <a:r>
              <a:rPr lang="en-US" sz="1800" dirty="0"/>
              <a:t>a:visited {color:#000000; background-color:transparent; </a:t>
            </a:r>
            <a:r>
              <a:rPr lang="en-US" sz="1800" dirty="0" smtClean="0"/>
              <a:t>text decoration:none</a:t>
            </a:r>
            <a:r>
              <a:rPr lang="en-US" sz="1800" dirty="0"/>
              <a:t>}</a:t>
            </a:r>
            <a:br>
              <a:rPr lang="en-US" sz="1800" dirty="0"/>
            </a:br>
            <a:r>
              <a:rPr lang="en-US" sz="1800" dirty="0"/>
              <a:t>a:hover   {color:#ff0000; background-color:transparent; text-decoration:underline}</a:t>
            </a:r>
            <a:br>
              <a:rPr lang="en-US" sz="1800" dirty="0"/>
            </a:br>
            <a:r>
              <a:rPr lang="en-US" sz="1800" dirty="0"/>
              <a:t>a:active  {color:#ff0000; background-color:transparent; text-decoration:underline}</a:t>
            </a:r>
            <a:r>
              <a:rPr lang="en-US" dirty="0"/>
              <a:t/>
            </a:r>
            <a:br>
              <a:rPr lang="en-US" dirty="0"/>
            </a:br>
            <a:r>
              <a:rPr lang="en-US" dirty="0"/>
              <a:t>&lt;/style&gt; </a:t>
            </a:r>
            <a:endParaRPr lang="en-US" dirty="0" smtClean="0"/>
          </a:p>
          <a:p>
            <a:pPr marL="0" indent="0">
              <a:buNone/>
            </a:pPr>
            <a:endParaRPr lang="en-US" dirty="0"/>
          </a:p>
          <a:p>
            <a:pPr marL="0" indent="0">
              <a:buNone/>
            </a:pPr>
            <a:r>
              <a:rPr lang="en-US" b="1" dirty="0" smtClean="0"/>
              <a:t>***Note: </a:t>
            </a:r>
            <a:r>
              <a:rPr lang="en-US" dirty="0" smtClean="0"/>
              <a:t>We will be discussing this later.</a:t>
            </a:r>
            <a:endParaRPr lang="en-US" dirty="0"/>
          </a:p>
          <a:p>
            <a:pPr marL="0" indent="0">
              <a:buNone/>
            </a:pPr>
            <a:endParaRPr lang="en-US" dirty="0"/>
          </a:p>
        </p:txBody>
      </p:sp>
    </p:spTree>
    <p:extLst>
      <p:ext uri="{BB962C8B-B14F-4D97-AF65-F5344CB8AC3E}">
        <p14:creationId xmlns:p14="http://schemas.microsoft.com/office/powerpoint/2010/main" val="26562262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8229600" cy="1143000"/>
          </a:xfrm>
        </p:spPr>
        <p:txBody>
          <a:bodyPr>
            <a:normAutofit/>
          </a:bodyPr>
          <a:lstStyle/>
          <a:p>
            <a:pPr lvl="0"/>
            <a:r>
              <a:rPr lang="en-US" altLang="en-US" b="1" dirty="0">
                <a:latin typeface="Calibri" pitchFamily="34" charset="0"/>
                <a:ea typeface="Times New Roman" pitchFamily="18" charset="0"/>
                <a:cs typeface="Times New Roman" pitchFamily="18" charset="0"/>
              </a:rPr>
              <a:t>HTML Links - The target </a:t>
            </a:r>
            <a:r>
              <a:rPr lang="en-US" altLang="en-US" b="1" dirty="0" smtClean="0">
                <a:latin typeface="Calibri" pitchFamily="34" charset="0"/>
                <a:ea typeface="Times New Roman" pitchFamily="18" charset="0"/>
                <a:cs typeface="Times New Roman" pitchFamily="18" charset="0"/>
              </a:rPr>
              <a:t>Attribute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6869711"/>
              </p:ext>
            </p:extLst>
          </p:nvPr>
        </p:nvGraphicFramePr>
        <p:xfrm>
          <a:off x="1371600" y="2819400"/>
          <a:ext cx="7235464" cy="1897253"/>
        </p:xfrm>
        <a:graphic>
          <a:graphicData uri="http://schemas.openxmlformats.org/drawingml/2006/table">
            <a:tbl>
              <a:tblPr firstRow="1" firstCol="1" bandRow="1">
                <a:tableStyleId>{5C22544A-7EE6-4342-B048-85BDC9FD1C3A}</a:tableStyleId>
              </a:tblPr>
              <a:tblGrid>
                <a:gridCol w="1447677"/>
                <a:gridCol w="5787787"/>
              </a:tblGrid>
              <a:tr h="750443">
                <a:tc>
                  <a:txBody>
                    <a:bodyPr/>
                    <a:lstStyle/>
                    <a:p>
                      <a:pPr marL="0" marR="0">
                        <a:lnSpc>
                          <a:spcPct val="115000"/>
                        </a:lnSpc>
                        <a:spcBef>
                          <a:spcPts val="0"/>
                        </a:spcBef>
                        <a:spcAft>
                          <a:spcPts val="0"/>
                        </a:spcAft>
                      </a:pPr>
                      <a:r>
                        <a:rPr lang="en-US" sz="1200" dirty="0">
                          <a:effectLst/>
                        </a:rPr>
                        <a:t>Target Value</a:t>
                      </a:r>
                      <a:endParaRPr lang="en-US" sz="1100" dirty="0">
                        <a:effectLst/>
                        <a:latin typeface="Calibri"/>
                        <a:ea typeface="Calibri"/>
                        <a:cs typeface="Times New Roman"/>
                      </a:endParaRPr>
                    </a:p>
                  </a:txBody>
                  <a:tcPr marL="9525" marR="9525" marT="9525" marB="9525" anchor="ctr"/>
                </a:tc>
                <a:tc>
                  <a:txBody>
                    <a:bodyPr/>
                    <a:lstStyle/>
                    <a:p>
                      <a:pPr marL="0" marR="0">
                        <a:lnSpc>
                          <a:spcPct val="115000"/>
                        </a:lnSpc>
                        <a:spcBef>
                          <a:spcPts val="0"/>
                        </a:spcBef>
                        <a:spcAft>
                          <a:spcPts val="0"/>
                        </a:spcAft>
                      </a:pPr>
                      <a:r>
                        <a:rPr lang="en-US" sz="1200" dirty="0">
                          <a:effectLst/>
                        </a:rPr>
                        <a:t>                    Description</a:t>
                      </a:r>
                      <a:endParaRPr lang="en-US" sz="1100" dirty="0">
                        <a:effectLst/>
                        <a:latin typeface="Calibri"/>
                        <a:ea typeface="Calibri"/>
                        <a:cs typeface="Times New Roman"/>
                      </a:endParaRPr>
                    </a:p>
                  </a:txBody>
                  <a:tcPr marL="9525" marR="9525" marT="9525" marB="9525" anchor="ctr"/>
                </a:tc>
              </a:tr>
              <a:tr h="0">
                <a:tc>
                  <a:txBody>
                    <a:bodyPr/>
                    <a:lstStyle/>
                    <a:p>
                      <a:pPr marL="0" marR="0">
                        <a:lnSpc>
                          <a:spcPct val="115000"/>
                        </a:lnSpc>
                        <a:spcBef>
                          <a:spcPts val="0"/>
                        </a:spcBef>
                        <a:spcAft>
                          <a:spcPts val="0"/>
                        </a:spcAft>
                      </a:pPr>
                      <a:r>
                        <a:rPr lang="en-US" sz="1200">
                          <a:effectLst/>
                        </a:rPr>
                        <a:t>_blank</a:t>
                      </a:r>
                      <a:endParaRPr lang="en-US" sz="1100">
                        <a:effectLst/>
                        <a:latin typeface="Calibri"/>
                        <a:ea typeface="Calibri"/>
                        <a:cs typeface="Times New Roman"/>
                      </a:endParaRPr>
                    </a:p>
                  </a:txBody>
                  <a:tcPr marL="9525" marR="9525" marT="9525" marB="9525" anchor="ctr"/>
                </a:tc>
                <a:tc>
                  <a:txBody>
                    <a:bodyPr/>
                    <a:lstStyle/>
                    <a:p>
                      <a:pPr marL="0" marR="0">
                        <a:lnSpc>
                          <a:spcPct val="115000"/>
                        </a:lnSpc>
                        <a:spcBef>
                          <a:spcPts val="0"/>
                        </a:spcBef>
                        <a:spcAft>
                          <a:spcPts val="0"/>
                        </a:spcAft>
                      </a:pPr>
                      <a:r>
                        <a:rPr lang="en-US" sz="1200">
                          <a:effectLst/>
                        </a:rPr>
                        <a:t>Opens the linked document in a new window or tab</a:t>
                      </a:r>
                      <a:endParaRPr lang="en-US" sz="1100">
                        <a:effectLst/>
                        <a:latin typeface="Calibri"/>
                        <a:ea typeface="Calibri"/>
                        <a:cs typeface="Times New Roman"/>
                      </a:endParaRPr>
                    </a:p>
                  </a:txBody>
                  <a:tcPr marL="9525" marR="9525" marT="9525" marB="9525" anchor="ctr"/>
                </a:tc>
              </a:tr>
              <a:tr h="0">
                <a:tc>
                  <a:txBody>
                    <a:bodyPr/>
                    <a:lstStyle/>
                    <a:p>
                      <a:pPr marL="0" marR="0">
                        <a:lnSpc>
                          <a:spcPct val="115000"/>
                        </a:lnSpc>
                        <a:spcBef>
                          <a:spcPts val="0"/>
                        </a:spcBef>
                        <a:spcAft>
                          <a:spcPts val="0"/>
                        </a:spcAft>
                      </a:pPr>
                      <a:r>
                        <a:rPr lang="en-US" sz="1200">
                          <a:effectLst/>
                        </a:rPr>
                        <a:t>_self</a:t>
                      </a:r>
                      <a:endParaRPr lang="en-US" sz="1100">
                        <a:effectLst/>
                        <a:latin typeface="Calibri"/>
                        <a:ea typeface="Calibri"/>
                        <a:cs typeface="Times New Roman"/>
                      </a:endParaRPr>
                    </a:p>
                  </a:txBody>
                  <a:tcPr marL="9525" marR="9525" marT="9525" marB="9525" anchor="ctr"/>
                </a:tc>
                <a:tc>
                  <a:txBody>
                    <a:bodyPr/>
                    <a:lstStyle/>
                    <a:p>
                      <a:pPr marL="0" marR="0">
                        <a:lnSpc>
                          <a:spcPct val="115000"/>
                        </a:lnSpc>
                        <a:spcBef>
                          <a:spcPts val="0"/>
                        </a:spcBef>
                        <a:spcAft>
                          <a:spcPts val="0"/>
                        </a:spcAft>
                      </a:pPr>
                      <a:r>
                        <a:rPr lang="en-US" sz="1200">
                          <a:effectLst/>
                        </a:rPr>
                        <a:t>Opens the linked document in the same frame as it was clicked (this is default)</a:t>
                      </a:r>
                      <a:endParaRPr lang="en-US" sz="1100">
                        <a:effectLst/>
                        <a:latin typeface="Calibri"/>
                        <a:ea typeface="Calibri"/>
                        <a:cs typeface="Times New Roman"/>
                      </a:endParaRPr>
                    </a:p>
                  </a:txBody>
                  <a:tcPr marL="9525" marR="9525" marT="9525" marB="9525" anchor="ctr"/>
                </a:tc>
              </a:tr>
              <a:tr h="0">
                <a:tc>
                  <a:txBody>
                    <a:bodyPr/>
                    <a:lstStyle/>
                    <a:p>
                      <a:pPr marL="0" marR="0">
                        <a:lnSpc>
                          <a:spcPct val="115000"/>
                        </a:lnSpc>
                        <a:spcBef>
                          <a:spcPts val="0"/>
                        </a:spcBef>
                        <a:spcAft>
                          <a:spcPts val="0"/>
                        </a:spcAft>
                      </a:pPr>
                      <a:r>
                        <a:rPr lang="en-US" sz="1200" dirty="0">
                          <a:effectLst/>
                        </a:rPr>
                        <a:t>_parent</a:t>
                      </a:r>
                      <a:endParaRPr lang="en-US" sz="1100" dirty="0">
                        <a:effectLst/>
                        <a:latin typeface="Calibri"/>
                        <a:ea typeface="Calibri"/>
                        <a:cs typeface="Times New Roman"/>
                      </a:endParaRPr>
                    </a:p>
                  </a:txBody>
                  <a:tcPr marL="9525" marR="9525" marT="9525" marB="9525" anchor="ctr"/>
                </a:tc>
                <a:tc>
                  <a:txBody>
                    <a:bodyPr/>
                    <a:lstStyle/>
                    <a:p>
                      <a:pPr marL="0" marR="0">
                        <a:lnSpc>
                          <a:spcPct val="115000"/>
                        </a:lnSpc>
                        <a:spcBef>
                          <a:spcPts val="0"/>
                        </a:spcBef>
                        <a:spcAft>
                          <a:spcPts val="0"/>
                        </a:spcAft>
                      </a:pPr>
                      <a:r>
                        <a:rPr lang="en-US" sz="1200">
                          <a:effectLst/>
                        </a:rPr>
                        <a:t>Opens the linked document in the parent frame</a:t>
                      </a:r>
                      <a:endParaRPr lang="en-US" sz="1100">
                        <a:effectLst/>
                        <a:latin typeface="Calibri"/>
                        <a:ea typeface="Calibri"/>
                        <a:cs typeface="Times New Roman"/>
                      </a:endParaRPr>
                    </a:p>
                  </a:txBody>
                  <a:tcPr marL="9525" marR="9525" marT="9525" marB="9525" anchor="ctr"/>
                </a:tc>
              </a:tr>
              <a:tr h="0">
                <a:tc>
                  <a:txBody>
                    <a:bodyPr/>
                    <a:lstStyle/>
                    <a:p>
                      <a:pPr marL="0" marR="0">
                        <a:lnSpc>
                          <a:spcPct val="115000"/>
                        </a:lnSpc>
                        <a:spcBef>
                          <a:spcPts val="0"/>
                        </a:spcBef>
                        <a:spcAft>
                          <a:spcPts val="0"/>
                        </a:spcAft>
                      </a:pPr>
                      <a:r>
                        <a:rPr lang="en-US" sz="1200">
                          <a:effectLst/>
                        </a:rPr>
                        <a:t>_top</a:t>
                      </a:r>
                      <a:endParaRPr lang="en-US" sz="1100">
                        <a:effectLst/>
                        <a:latin typeface="Calibri"/>
                        <a:ea typeface="Calibri"/>
                        <a:cs typeface="Times New Roman"/>
                      </a:endParaRPr>
                    </a:p>
                  </a:txBody>
                  <a:tcPr marL="9525" marR="9525" marT="9525" marB="9525" anchor="ctr"/>
                </a:tc>
                <a:tc>
                  <a:txBody>
                    <a:bodyPr/>
                    <a:lstStyle/>
                    <a:p>
                      <a:pPr marL="0" marR="0">
                        <a:lnSpc>
                          <a:spcPct val="115000"/>
                        </a:lnSpc>
                        <a:spcBef>
                          <a:spcPts val="0"/>
                        </a:spcBef>
                        <a:spcAft>
                          <a:spcPts val="0"/>
                        </a:spcAft>
                      </a:pPr>
                      <a:r>
                        <a:rPr lang="en-US" sz="1200">
                          <a:effectLst/>
                        </a:rPr>
                        <a:t>Opens the linked document in the full body of the window</a:t>
                      </a:r>
                      <a:endParaRPr lang="en-US" sz="1100">
                        <a:effectLst/>
                        <a:latin typeface="Calibri"/>
                        <a:ea typeface="Calibri"/>
                        <a:cs typeface="Times New Roman"/>
                      </a:endParaRPr>
                    </a:p>
                  </a:txBody>
                  <a:tcPr marL="9525" marR="9525" marT="9525" marB="9525" anchor="ctr"/>
                </a:tc>
              </a:tr>
              <a:tr h="0">
                <a:tc>
                  <a:txBody>
                    <a:bodyPr/>
                    <a:lstStyle/>
                    <a:p>
                      <a:pPr marL="0" marR="0">
                        <a:lnSpc>
                          <a:spcPct val="115000"/>
                        </a:lnSpc>
                        <a:spcBef>
                          <a:spcPts val="0"/>
                        </a:spcBef>
                        <a:spcAft>
                          <a:spcPts val="0"/>
                        </a:spcAft>
                      </a:pPr>
                      <a:r>
                        <a:rPr lang="en-US" sz="1200" dirty="0" err="1">
                          <a:effectLst/>
                        </a:rPr>
                        <a:t>framename</a:t>
                      </a:r>
                      <a:endParaRPr lang="en-US" sz="1100" dirty="0">
                        <a:effectLst/>
                        <a:latin typeface="Calibri"/>
                        <a:ea typeface="Calibri"/>
                        <a:cs typeface="Times New Roman"/>
                      </a:endParaRPr>
                    </a:p>
                  </a:txBody>
                  <a:tcPr marL="9525" marR="9525" marT="9525" marB="9525" anchor="ctr"/>
                </a:tc>
                <a:tc>
                  <a:txBody>
                    <a:bodyPr/>
                    <a:lstStyle/>
                    <a:p>
                      <a:pPr marL="0" marR="0">
                        <a:lnSpc>
                          <a:spcPct val="115000"/>
                        </a:lnSpc>
                        <a:spcBef>
                          <a:spcPts val="0"/>
                        </a:spcBef>
                        <a:spcAft>
                          <a:spcPts val="0"/>
                        </a:spcAft>
                      </a:pPr>
                      <a:r>
                        <a:rPr lang="en-US" sz="1200" dirty="0">
                          <a:effectLst/>
                        </a:rPr>
                        <a:t>Opens the linked document in a named frame</a:t>
                      </a:r>
                      <a:endParaRPr lang="en-US" sz="1100" dirty="0">
                        <a:effectLst/>
                        <a:latin typeface="Calibri"/>
                        <a:ea typeface="Calibri"/>
                        <a:cs typeface="Times New Roman"/>
                      </a:endParaRPr>
                    </a:p>
                  </a:txBody>
                  <a:tcPr marL="9525" marR="9525" marT="9525" marB="9525" anchor="ctr"/>
                </a:tc>
              </a:tr>
            </a:tbl>
          </a:graphicData>
        </a:graphic>
      </p:graphicFrame>
      <p:sp>
        <p:nvSpPr>
          <p:cNvPr id="5" name="Rectangle 1"/>
          <p:cNvSpPr>
            <a:spLocks noChangeArrowheads="1"/>
          </p:cNvSpPr>
          <p:nvPr/>
        </p:nvSpPr>
        <p:spPr bwMode="auto">
          <a:xfrm>
            <a:off x="1143000" y="1579602"/>
            <a:ext cx="8001000"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a:t>
            </a:r>
            <a:r>
              <a:rPr kumimoji="0" lang="en-US" alt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target</a:t>
            </a:r>
            <a:r>
              <a:rPr kumimoji="0" lang="en-US" alt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attribute specifies where to open the linked document.</a:t>
            </a:r>
            <a:endParaRPr kumimoji="0" lang="en-US" alt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This example will open the linked document in a new browser window or in a new tab:</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Example</a:t>
            </a:r>
            <a:endParaRPr kumimoji="0" lang="en-US" alt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&lt;a href="http://www.example.com/" target="_blank"&gt;Visit Us!&lt;/a&gt; </a:t>
            </a:r>
            <a:endParaRPr kumimoji="0" lang="en-US" altLang="en-US" b="0" i="0" u="none" strike="noStrike" cap="none" normalizeH="0" baseline="0" dirty="0" smtClean="0">
              <a:ln>
                <a:noFill/>
              </a:ln>
              <a:solidFill>
                <a:schemeClr val="tx1"/>
              </a:solidFill>
              <a:effectLst/>
              <a:latin typeface="Arial" pitchFamily="34" charset="0"/>
              <a:cs typeface="Arial" pitchFamily="34" charset="0"/>
            </a:endParaRPr>
          </a:p>
          <a:p>
            <a:r>
              <a:rPr kumimoji="0" lang="en-US" alt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If your webpage is locked in a frame, you can use target="_top" to break out of the frame: </a:t>
            </a:r>
          </a:p>
          <a:p>
            <a:r>
              <a:rPr lang="en-US" b="1" dirty="0" smtClean="0"/>
              <a:t>Example</a:t>
            </a:r>
            <a:endParaRPr lang="en-US" dirty="0"/>
          </a:p>
          <a:p>
            <a:r>
              <a:rPr lang="en-US" dirty="0"/>
              <a:t>&lt;a href="http://www.example.com/html/" target="_top"&gt;HTML tutorial!&lt;/a&gt; </a:t>
            </a:r>
            <a:endParaRPr kumimoji="0" lang="en-US" alt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Note:</a:t>
            </a:r>
            <a:r>
              <a:rPr kumimoji="0" lang="en-US" alt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altLang="en-US" b="0"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Frames will be discussed later</a:t>
            </a:r>
            <a:r>
              <a:rPr kumimoji="0" lang="en-US" alt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053697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9764" y="914400"/>
            <a:ext cx="8229600" cy="1143000"/>
          </a:xfrm>
        </p:spPr>
        <p:txBody>
          <a:bodyPr>
            <a:normAutofit/>
          </a:bodyPr>
          <a:lstStyle/>
          <a:p>
            <a:r>
              <a:rPr lang="en-US" b="1" dirty="0" smtClean="0"/>
              <a:t>Transparency &amp; Animation</a:t>
            </a:r>
            <a:endParaRPr lang="en-US" dirty="0"/>
          </a:p>
        </p:txBody>
      </p:sp>
      <p:sp>
        <p:nvSpPr>
          <p:cNvPr id="3" name="Content Placeholder 2"/>
          <p:cNvSpPr>
            <a:spLocks noGrp="1"/>
          </p:cNvSpPr>
          <p:nvPr>
            <p:ph idx="1"/>
          </p:nvPr>
        </p:nvSpPr>
        <p:spPr>
          <a:xfrm>
            <a:off x="914400" y="1981201"/>
            <a:ext cx="8229600" cy="4876800"/>
          </a:xfrm>
        </p:spPr>
        <p:txBody>
          <a:bodyPr>
            <a:normAutofit lnSpcReduction="10000"/>
          </a:bodyPr>
          <a:lstStyle/>
          <a:p>
            <a:r>
              <a:rPr lang="en-US" dirty="0" smtClean="0"/>
              <a:t>Transparency </a:t>
            </a:r>
            <a:r>
              <a:rPr lang="en-US" dirty="0"/>
              <a:t>is important for two </a:t>
            </a:r>
            <a:r>
              <a:rPr lang="en-US" dirty="0" smtClean="0"/>
              <a:t>reasons. </a:t>
            </a:r>
          </a:p>
          <a:p>
            <a:pPr lvl="1"/>
            <a:r>
              <a:rPr lang="en-US" dirty="0" smtClean="0"/>
              <a:t>Transparency </a:t>
            </a:r>
            <a:r>
              <a:rPr lang="en-US" dirty="0"/>
              <a:t>allows you to create complex layouts by making one image move behind </a:t>
            </a:r>
            <a:r>
              <a:rPr lang="en-US" dirty="0" smtClean="0"/>
              <a:t>another.</a:t>
            </a:r>
            <a:endParaRPr lang="en-US" dirty="0"/>
          </a:p>
          <a:p>
            <a:pPr lvl="1"/>
            <a:r>
              <a:rPr lang="en-US" dirty="0" smtClean="0"/>
              <a:t>Second</a:t>
            </a:r>
            <a:r>
              <a:rPr lang="en-US" dirty="0"/>
              <a:t>, you can take advantage of transparency to give an image a non-rectangular outline, adding visual interest to </a:t>
            </a:r>
            <a:r>
              <a:rPr lang="en-US" dirty="0" smtClean="0"/>
              <a:t>your </a:t>
            </a:r>
            <a:r>
              <a:rPr lang="en-US" dirty="0"/>
              <a:t>page. </a:t>
            </a:r>
            <a:endParaRPr lang="en-US" dirty="0" smtClean="0"/>
          </a:p>
          <a:p>
            <a:pPr marL="457200" lvl="1" indent="0">
              <a:buNone/>
            </a:pPr>
            <a:r>
              <a:rPr lang="en-US" dirty="0" smtClean="0"/>
              <a:t>Both </a:t>
            </a:r>
            <a:r>
              <a:rPr lang="en-US" dirty="0"/>
              <a:t>GIF and PNG allow transparency. JPEG does not.</a:t>
            </a:r>
          </a:p>
          <a:p>
            <a:r>
              <a:rPr lang="en-US" dirty="0" smtClean="0"/>
              <a:t>Animated </a:t>
            </a:r>
            <a:r>
              <a:rPr lang="en-US" dirty="0"/>
              <a:t>pictures can be saved in GIF format. JPEG does not allow animation.</a:t>
            </a:r>
          </a:p>
          <a:p>
            <a:endParaRPr lang="en-US" dirty="0"/>
          </a:p>
        </p:txBody>
      </p:sp>
    </p:spTree>
    <p:extLst>
      <p:ext uri="{BB962C8B-B14F-4D97-AF65-F5344CB8AC3E}">
        <p14:creationId xmlns:p14="http://schemas.microsoft.com/office/powerpoint/2010/main" val="3559051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8229600" cy="1143000"/>
          </a:xfrm>
        </p:spPr>
        <p:txBody>
          <a:bodyPr>
            <a:normAutofit/>
          </a:bodyPr>
          <a:lstStyle/>
          <a:p>
            <a:r>
              <a:rPr lang="en-US" b="1" dirty="0"/>
              <a:t>HTML Links - Image as </a:t>
            </a:r>
            <a:r>
              <a:rPr lang="en-US" b="1" dirty="0" smtClean="0"/>
              <a:t>Link</a:t>
            </a:r>
            <a:endParaRPr lang="en-US" dirty="0"/>
          </a:p>
        </p:txBody>
      </p:sp>
      <p:sp>
        <p:nvSpPr>
          <p:cNvPr id="3" name="Content Placeholder 2"/>
          <p:cNvSpPr>
            <a:spLocks noGrp="1"/>
          </p:cNvSpPr>
          <p:nvPr>
            <p:ph idx="1"/>
          </p:nvPr>
        </p:nvSpPr>
        <p:spPr>
          <a:xfrm>
            <a:off x="990600" y="1905000"/>
            <a:ext cx="8153400" cy="4981977"/>
          </a:xfrm>
        </p:spPr>
        <p:txBody>
          <a:bodyPr>
            <a:normAutofit/>
          </a:bodyPr>
          <a:lstStyle/>
          <a:p>
            <a:r>
              <a:rPr lang="en-US" dirty="0" smtClean="0"/>
              <a:t>It </a:t>
            </a:r>
            <a:r>
              <a:rPr lang="en-US" dirty="0"/>
              <a:t>is common to use images as links:</a:t>
            </a:r>
          </a:p>
          <a:p>
            <a:pPr marL="0" indent="0">
              <a:buNone/>
            </a:pPr>
            <a:r>
              <a:rPr lang="en-US" b="1" dirty="0"/>
              <a:t>Example</a:t>
            </a:r>
            <a:endParaRPr lang="en-US" dirty="0"/>
          </a:p>
          <a:p>
            <a:pPr marL="0" indent="0">
              <a:buNone/>
            </a:pPr>
            <a:r>
              <a:rPr lang="en-US" sz="2400" dirty="0"/>
              <a:t>&lt;a href="default.asp</a:t>
            </a:r>
            <a:r>
              <a:rPr lang="en-US" sz="2400" dirty="0" smtClean="0"/>
              <a:t>"&gt;</a:t>
            </a:r>
            <a:r>
              <a:rPr lang="en-US" sz="2400" dirty="0"/>
              <a:t> </a:t>
            </a:r>
            <a:r>
              <a:rPr lang="en-US" sz="2400" dirty="0" smtClean="0"/>
              <a:t>&lt;</a:t>
            </a:r>
            <a:r>
              <a:rPr lang="en-US" sz="2400" dirty="0"/>
              <a:t>img src="smiley.gif" alt="</a:t>
            </a:r>
            <a:r>
              <a:rPr lang="en-US" sz="2400" dirty="0" smtClean="0"/>
              <a:t>HTML tutorial“style</a:t>
            </a:r>
            <a:r>
              <a:rPr lang="en-US" sz="2400" dirty="0"/>
              <a:t>="width:42px;height</a:t>
            </a:r>
            <a:r>
              <a:rPr lang="en-US" sz="2400" dirty="0" smtClean="0"/>
              <a:t>: 42px;border:0"&gt; &lt;/</a:t>
            </a:r>
            <a:r>
              <a:rPr lang="en-US" sz="2400" dirty="0"/>
              <a:t>a&gt; </a:t>
            </a:r>
            <a:endParaRPr lang="en-US" sz="2400" dirty="0" smtClean="0"/>
          </a:p>
          <a:p>
            <a:pPr marL="0" indent="0">
              <a:buNone/>
            </a:pPr>
            <a:endParaRPr lang="en-US" sz="2400" dirty="0"/>
          </a:p>
          <a:p>
            <a:pPr marL="0" indent="0">
              <a:buNone/>
            </a:pPr>
            <a:endParaRPr lang="en-US" sz="2400" dirty="0"/>
          </a:p>
          <a:p>
            <a:r>
              <a:rPr lang="en-US" b="1" dirty="0"/>
              <a:t>Note:</a:t>
            </a:r>
            <a:r>
              <a:rPr lang="en-US" dirty="0"/>
              <a:t> border:0 is added to prevent IE9 (and earlier) from displaying a border around the image.</a:t>
            </a:r>
          </a:p>
          <a:p>
            <a:endParaRPr lang="en-US" dirty="0"/>
          </a:p>
        </p:txBody>
      </p:sp>
    </p:spTree>
    <p:extLst>
      <p:ext uri="{BB962C8B-B14F-4D97-AF65-F5344CB8AC3E}">
        <p14:creationId xmlns:p14="http://schemas.microsoft.com/office/powerpoint/2010/main" val="26350624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375" y="609600"/>
            <a:ext cx="8229600" cy="1143000"/>
          </a:xfrm>
        </p:spPr>
        <p:txBody>
          <a:bodyPr>
            <a:normAutofit/>
          </a:bodyPr>
          <a:lstStyle/>
          <a:p>
            <a:r>
              <a:rPr lang="en-US" b="1" dirty="0"/>
              <a:t>HTML Links - The id </a:t>
            </a:r>
            <a:r>
              <a:rPr lang="en-US" b="1" dirty="0" smtClean="0"/>
              <a:t>Attribute</a:t>
            </a:r>
            <a:endParaRPr lang="en-US" dirty="0"/>
          </a:p>
        </p:txBody>
      </p:sp>
      <p:sp>
        <p:nvSpPr>
          <p:cNvPr id="3" name="Content Placeholder 2"/>
          <p:cNvSpPr>
            <a:spLocks noGrp="1"/>
          </p:cNvSpPr>
          <p:nvPr>
            <p:ph idx="1"/>
          </p:nvPr>
        </p:nvSpPr>
        <p:spPr>
          <a:xfrm>
            <a:off x="990600" y="1676401"/>
            <a:ext cx="8153400" cy="5181600"/>
          </a:xfrm>
        </p:spPr>
        <p:txBody>
          <a:bodyPr>
            <a:normAutofit fontScale="70000" lnSpcReduction="20000"/>
          </a:bodyPr>
          <a:lstStyle/>
          <a:p>
            <a:r>
              <a:rPr lang="en-US" dirty="0" smtClean="0"/>
              <a:t>The </a:t>
            </a:r>
            <a:r>
              <a:rPr lang="en-US" dirty="0"/>
              <a:t>id attribute can be used to create bookmarks inside HTML documents.</a:t>
            </a:r>
          </a:p>
          <a:p>
            <a:r>
              <a:rPr lang="en-US" dirty="0"/>
              <a:t>Bookmarks are not displayed in any special way. They are invisible to the reader.</a:t>
            </a:r>
          </a:p>
          <a:p>
            <a:pPr marL="0" indent="0">
              <a:buNone/>
            </a:pPr>
            <a:r>
              <a:rPr lang="en-US" b="1" dirty="0"/>
              <a:t>Example</a:t>
            </a:r>
            <a:endParaRPr lang="en-US" dirty="0"/>
          </a:p>
          <a:p>
            <a:r>
              <a:rPr lang="en-US" dirty="0"/>
              <a:t>Add an </a:t>
            </a:r>
            <a:r>
              <a:rPr lang="en-US" b="1" dirty="0"/>
              <a:t>id </a:t>
            </a:r>
            <a:r>
              <a:rPr lang="en-US" dirty="0"/>
              <a:t>attribute to any &lt;a&gt; element:</a:t>
            </a:r>
          </a:p>
          <a:p>
            <a:r>
              <a:rPr lang="en-US" dirty="0"/>
              <a:t>&lt;a id="tips"&gt;Useful Tips Section&lt;/a&gt; </a:t>
            </a:r>
          </a:p>
          <a:p>
            <a:r>
              <a:rPr lang="en-US" dirty="0"/>
              <a:t>Then create a link to the &lt;a&gt; element (Useful Tips Section):</a:t>
            </a:r>
          </a:p>
          <a:p>
            <a:r>
              <a:rPr lang="en-US" dirty="0"/>
              <a:t>&lt;a href="#tips"&gt;Visit the Useful Tips Section&lt;/a&gt; </a:t>
            </a:r>
          </a:p>
          <a:p>
            <a:r>
              <a:rPr lang="en-US" dirty="0"/>
              <a:t>Or, create a link to the &lt;a&gt; element (Useful Tips Section) from another page:</a:t>
            </a:r>
          </a:p>
          <a:p>
            <a:r>
              <a:rPr lang="en-US" dirty="0"/>
              <a:t>&lt;a href="http://www:URL"&gt;Visit the Useful Tips Section&lt;/a&gt; </a:t>
            </a:r>
          </a:p>
          <a:p>
            <a:pPr marL="0" indent="0">
              <a:buNone/>
            </a:pPr>
            <a:r>
              <a:rPr lang="en-US" dirty="0"/>
              <a:t> </a:t>
            </a:r>
          </a:p>
          <a:p>
            <a:pPr marL="0" indent="0">
              <a:buNone/>
            </a:pPr>
            <a:r>
              <a:rPr lang="en-US" b="1" dirty="0"/>
              <a:t>Note:</a:t>
            </a:r>
            <a:r>
              <a:rPr lang="en-US" dirty="0"/>
              <a:t> Without a trailing slash on subfolder addresses, you might generate two requests to the </a:t>
            </a:r>
            <a:r>
              <a:rPr lang="en-US" dirty="0" smtClean="0"/>
              <a:t>server. Many </a:t>
            </a:r>
            <a:r>
              <a:rPr lang="en-US" dirty="0"/>
              <a:t>servers will automatically add a slash to the address, and then create a new request.</a:t>
            </a:r>
          </a:p>
          <a:p>
            <a:endParaRPr lang="en-US" dirty="0"/>
          </a:p>
        </p:txBody>
      </p:sp>
    </p:spTree>
    <p:extLst>
      <p:ext uri="{BB962C8B-B14F-4D97-AF65-F5344CB8AC3E}">
        <p14:creationId xmlns:p14="http://schemas.microsoft.com/office/powerpoint/2010/main" val="3093887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618" y="960438"/>
            <a:ext cx="8229600" cy="1143000"/>
          </a:xfrm>
        </p:spPr>
        <p:txBody>
          <a:bodyPr/>
          <a:lstStyle/>
          <a:p>
            <a:r>
              <a:rPr lang="en-US" dirty="0" smtClean="0"/>
              <a:t>Links Example</a:t>
            </a:r>
            <a:endParaRPr lang="en-US" dirty="0"/>
          </a:p>
        </p:txBody>
      </p:sp>
      <p:sp>
        <p:nvSpPr>
          <p:cNvPr id="3" name="Content Placeholder 2"/>
          <p:cNvSpPr>
            <a:spLocks noGrp="1"/>
          </p:cNvSpPr>
          <p:nvPr>
            <p:ph idx="1"/>
          </p:nvPr>
        </p:nvSpPr>
        <p:spPr>
          <a:xfrm>
            <a:off x="914400" y="2352819"/>
            <a:ext cx="8229600" cy="4525963"/>
          </a:xfrm>
        </p:spPr>
        <p:txBody>
          <a:bodyPr>
            <a:normAutofit fontScale="92500" lnSpcReduction="10000"/>
          </a:bodyPr>
          <a:lstStyle/>
          <a:p>
            <a:pPr marL="0" indent="0">
              <a:buNone/>
            </a:pPr>
            <a:r>
              <a:rPr lang="en-US" b="1" dirty="0"/>
              <a:t>Examples:</a:t>
            </a:r>
            <a:endParaRPr lang="en-US" dirty="0"/>
          </a:p>
          <a:p>
            <a:pPr marL="0" indent="0">
              <a:buNone/>
            </a:pPr>
            <a:r>
              <a:rPr lang="en-US" sz="2200" b="1" dirty="0"/>
              <a:t>&lt;a href = “http://www.site.com/directory/page.html”&gt; Click Here&lt;/a&gt; </a:t>
            </a:r>
            <a:r>
              <a:rPr lang="en-US" sz="2200" dirty="0"/>
              <a:t>- Creates a link called Click Here that will take them to site.com.</a:t>
            </a:r>
          </a:p>
          <a:p>
            <a:pPr marL="0" indent="0">
              <a:buNone/>
            </a:pPr>
            <a:r>
              <a:rPr lang="en-US" dirty="0"/>
              <a:t> </a:t>
            </a:r>
          </a:p>
          <a:p>
            <a:pPr marL="0" indent="0">
              <a:buNone/>
            </a:pPr>
            <a:r>
              <a:rPr lang="en-US" sz="3000" b="1" dirty="0"/>
              <a:t>&lt;a href = “page.html&gt; click here for next page&lt;/a&gt; </a:t>
            </a:r>
            <a:r>
              <a:rPr lang="en-US" sz="3000" dirty="0"/>
              <a:t>Creates a link to another page within the current website directory. </a:t>
            </a:r>
          </a:p>
          <a:p>
            <a:endParaRPr lang="en-US" dirty="0"/>
          </a:p>
          <a:p>
            <a:pPr marL="0" indent="0">
              <a:buNone/>
            </a:pPr>
            <a:r>
              <a:rPr lang="en-US" b="1" dirty="0"/>
              <a:t>***Note:</a:t>
            </a:r>
            <a:r>
              <a:rPr lang="en-US" dirty="0"/>
              <a:t> It is a good idea to use lowercase url’s because some servers are case sensitive.</a:t>
            </a:r>
          </a:p>
          <a:p>
            <a:endParaRPr lang="en-US" dirty="0"/>
          </a:p>
        </p:txBody>
      </p:sp>
    </p:spTree>
    <p:extLst>
      <p:ext uri="{BB962C8B-B14F-4D97-AF65-F5344CB8AC3E}">
        <p14:creationId xmlns:p14="http://schemas.microsoft.com/office/powerpoint/2010/main" val="9798604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09600"/>
            <a:ext cx="8229600" cy="1143000"/>
          </a:xfrm>
        </p:spPr>
        <p:txBody>
          <a:bodyPr/>
          <a:lstStyle/>
          <a:p>
            <a:r>
              <a:rPr lang="en-US" dirty="0" smtClean="0"/>
              <a:t>Links Examples</a:t>
            </a:r>
            <a:endParaRPr lang="en-US" dirty="0"/>
          </a:p>
        </p:txBody>
      </p:sp>
      <p:sp>
        <p:nvSpPr>
          <p:cNvPr id="3" name="Content Placeholder 2"/>
          <p:cNvSpPr>
            <a:spLocks noGrp="1"/>
          </p:cNvSpPr>
          <p:nvPr>
            <p:ph idx="1"/>
          </p:nvPr>
        </p:nvSpPr>
        <p:spPr>
          <a:xfrm>
            <a:off x="914400" y="1600201"/>
            <a:ext cx="8229600" cy="5261020"/>
          </a:xfrm>
        </p:spPr>
        <p:txBody>
          <a:bodyPr/>
          <a:lstStyle/>
          <a:p>
            <a:pPr marL="0" indent="0">
              <a:buNone/>
            </a:pPr>
            <a:r>
              <a:rPr lang="en-US" sz="2400" b="1" dirty="0" smtClean="0">
                <a:latin typeface="Times New Roman" panose="02020603050405020304" pitchFamily="18" charset="0"/>
                <a:cs typeface="Times New Roman" panose="02020603050405020304" pitchFamily="18" charset="0"/>
              </a:rPr>
              <a:t>Example</a:t>
            </a:r>
          </a:p>
          <a:p>
            <a:pPr marL="0" indent="0">
              <a:buNone/>
            </a:pPr>
            <a:r>
              <a:rPr lang="en-US" sz="2000" b="1" dirty="0">
                <a:latin typeface="Times New Roman" panose="02020603050405020304" pitchFamily="18" charset="0"/>
                <a:cs typeface="Times New Roman" panose="02020603050405020304" pitchFamily="18" charset="0"/>
              </a:rPr>
              <a:t>&lt;a href = “http://www.URL address”&gt; Click here&lt;/a&gt; &lt;br</a:t>
            </a:r>
            <a:r>
              <a:rPr lang="en-US" sz="2000" b="1" dirty="0" smtClean="0">
                <a:latin typeface="Times New Roman" panose="02020603050405020304" pitchFamily="18" charset="0"/>
                <a:cs typeface="Times New Roman" panose="02020603050405020304" pitchFamily="18" charset="0"/>
              </a:rPr>
              <a:t>/&gt;</a:t>
            </a:r>
          </a:p>
          <a:p>
            <a:pPr marL="0" indent="0">
              <a:buNone/>
            </a:pPr>
            <a:r>
              <a:rPr lang="en-US" sz="2000" dirty="0" smtClean="0">
                <a:latin typeface="Times New Roman" panose="02020603050405020304" pitchFamily="18" charset="0"/>
                <a:cs typeface="Times New Roman" panose="02020603050405020304" pitchFamily="18" charset="0"/>
              </a:rPr>
              <a:t>Uses the text “Click Here” as a link</a:t>
            </a:r>
            <a:endParaRPr lang="en-US" sz="2000" dirty="0">
              <a:latin typeface="Times New Roman" panose="02020603050405020304" pitchFamily="18" charset="0"/>
              <a:cs typeface="Times New Roman" panose="02020603050405020304" pitchFamily="18" charset="0"/>
            </a:endParaRPr>
          </a:p>
          <a:p>
            <a:pPr marL="0" indent="0">
              <a:buNone/>
            </a:pPr>
            <a:r>
              <a:rPr lang="en-US" sz="2000" b="1" dirty="0">
                <a:latin typeface="Times New Roman" panose="02020603050405020304" pitchFamily="18" charset="0"/>
                <a:cs typeface="Times New Roman" panose="02020603050405020304" pitchFamily="18" charset="0"/>
              </a:rPr>
              <a:t>&lt;a href = “http://www.URL address”&gt; &lt;img src = “image.gif or jpg”&gt;&lt;/a&gt; &lt;br/&gt;</a:t>
            </a:r>
            <a:endParaRPr lang="en-US" sz="2000" dirty="0">
              <a:latin typeface="Times New Roman" panose="02020603050405020304" pitchFamily="18" charset="0"/>
              <a:cs typeface="Times New Roman" panose="02020603050405020304" pitchFamily="18" charset="0"/>
            </a:endParaRPr>
          </a:p>
          <a:p>
            <a:pPr marL="0" indent="0">
              <a:buNone/>
            </a:pPr>
            <a:r>
              <a:rPr lang="en-US" sz="2000" dirty="0" smtClean="0">
                <a:latin typeface="Times New Roman" panose="02020603050405020304" pitchFamily="18" charset="0"/>
                <a:cs typeface="Times New Roman" panose="02020603050405020304" pitchFamily="18" charset="0"/>
              </a:rPr>
              <a:t>Uses an image as a link</a:t>
            </a:r>
          </a:p>
          <a:p>
            <a:pPr marL="0" indent="0">
              <a:buNone/>
            </a:pPr>
            <a:r>
              <a:rPr lang="en-US" sz="2000" b="1" dirty="0" smtClean="0">
                <a:latin typeface="Times New Roman" panose="02020603050405020304" pitchFamily="18" charset="0"/>
                <a:cs typeface="Times New Roman" panose="02020603050405020304" pitchFamily="18" charset="0"/>
              </a:rPr>
              <a:t>Link Within a Page</a:t>
            </a:r>
          </a:p>
          <a:p>
            <a:pPr marL="0" indent="0">
              <a:buNone/>
            </a:pPr>
            <a:r>
              <a:rPr lang="en-US" sz="2000" dirty="0" smtClean="0"/>
              <a:t>I’m </a:t>
            </a:r>
            <a:r>
              <a:rPr lang="en-US" sz="2000" dirty="0"/>
              <a:t>at the top of the document. &lt;a href = “#bottom”&gt; Take me to the bottom&lt;/a&gt;</a:t>
            </a:r>
          </a:p>
          <a:p>
            <a:pPr marL="0" indent="0">
              <a:buNone/>
            </a:pPr>
            <a:r>
              <a:rPr lang="en-US" sz="2000" b="1" dirty="0"/>
              <a:t>Insert the </a:t>
            </a:r>
            <a:r>
              <a:rPr lang="en-US" sz="2000" b="1" i="1" u="sng" dirty="0"/>
              <a:t>several paragraphs</a:t>
            </a:r>
            <a:r>
              <a:rPr lang="en-US" sz="2000" b="1" dirty="0"/>
              <a:t> that you copied here.</a:t>
            </a:r>
            <a:endParaRPr lang="en-US" sz="2000" dirty="0"/>
          </a:p>
          <a:p>
            <a:pPr marL="0" indent="0">
              <a:buNone/>
            </a:pPr>
            <a:r>
              <a:rPr lang="en-US" sz="2000" b="1" dirty="0"/>
              <a:t> </a:t>
            </a:r>
            <a:endParaRPr lang="en-US" sz="2000" dirty="0"/>
          </a:p>
          <a:p>
            <a:pPr marL="0" indent="0">
              <a:buNone/>
            </a:pPr>
            <a:r>
              <a:rPr lang="en-US" sz="2000" dirty="0"/>
              <a:t>&lt;a name = “bottom”&gt; I’m at the bottom&lt;/a&gt;</a:t>
            </a:r>
          </a:p>
          <a:p>
            <a:pPr marL="0" indent="0">
              <a:buNone/>
            </a:pP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56779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545" y="457200"/>
            <a:ext cx="8229600" cy="1143000"/>
          </a:xfrm>
        </p:spPr>
        <p:txBody>
          <a:bodyPr/>
          <a:lstStyle/>
          <a:p>
            <a:r>
              <a:rPr lang="en-US" dirty="0" smtClean="0"/>
              <a:t>Base tag &lt;base&gt;</a:t>
            </a:r>
            <a:endParaRPr lang="en-US" dirty="0"/>
          </a:p>
        </p:txBody>
      </p:sp>
      <p:sp>
        <p:nvSpPr>
          <p:cNvPr id="3" name="Content Placeholder 2"/>
          <p:cNvSpPr>
            <a:spLocks noGrp="1"/>
          </p:cNvSpPr>
          <p:nvPr>
            <p:ph idx="1"/>
          </p:nvPr>
        </p:nvSpPr>
        <p:spPr>
          <a:xfrm>
            <a:off x="938645" y="1524001"/>
            <a:ext cx="8229600" cy="5334000"/>
          </a:xfrm>
        </p:spPr>
        <p:txBody>
          <a:bodyPr>
            <a:normAutofit fontScale="55000" lnSpcReduction="20000"/>
          </a:bodyPr>
          <a:lstStyle/>
          <a:p>
            <a:pPr marL="0" indent="0">
              <a:buNone/>
            </a:pPr>
            <a:r>
              <a:rPr lang="en-US" dirty="0" smtClean="0"/>
              <a:t>Specify </a:t>
            </a:r>
            <a:r>
              <a:rPr lang="en-US" dirty="0"/>
              <a:t>a default URL and a default target for all links on a page:</a:t>
            </a:r>
          </a:p>
          <a:p>
            <a:pPr marL="0" indent="0">
              <a:buNone/>
            </a:pPr>
            <a:r>
              <a:rPr lang="en-US" dirty="0"/>
              <a:t>&lt;head&gt;</a:t>
            </a:r>
            <a:br>
              <a:rPr lang="en-US" dirty="0"/>
            </a:br>
            <a:r>
              <a:rPr lang="en-US" dirty="0"/>
              <a:t>&lt;base href="http://www.urlname.com/images/" target="_blank"&gt;</a:t>
            </a:r>
            <a:br>
              <a:rPr lang="en-US" dirty="0"/>
            </a:br>
            <a:r>
              <a:rPr lang="en-US" dirty="0"/>
              <a:t>&lt;/head</a:t>
            </a:r>
            <a:br>
              <a:rPr lang="en-US" dirty="0"/>
            </a:br>
            <a:r>
              <a:rPr lang="en-US" dirty="0"/>
              <a:t>&lt;body&gt;</a:t>
            </a:r>
            <a:br>
              <a:rPr lang="en-US" dirty="0"/>
            </a:br>
            <a:r>
              <a:rPr lang="en-US" dirty="0"/>
              <a:t>&lt;img src="stickman.gif" width="24" height="39" alt="Stickman"&gt;</a:t>
            </a:r>
            <a:br>
              <a:rPr lang="en-US" dirty="0"/>
            </a:br>
            <a:r>
              <a:rPr lang="en-US" dirty="0"/>
              <a:t>&lt;a href="http://www.urlname.com"&gt;Location&lt;/a&gt;</a:t>
            </a:r>
            <a:br>
              <a:rPr lang="en-US" dirty="0"/>
            </a:br>
            <a:r>
              <a:rPr lang="en-US" dirty="0"/>
              <a:t>&lt;/body&gt; </a:t>
            </a:r>
          </a:p>
          <a:p>
            <a:pPr marL="0" indent="0">
              <a:buNone/>
            </a:pPr>
            <a:r>
              <a:rPr lang="en-US" dirty="0"/>
              <a:t> </a:t>
            </a:r>
          </a:p>
          <a:p>
            <a:pPr marL="0" indent="0">
              <a:buNone/>
            </a:pPr>
            <a:r>
              <a:rPr lang="en-US" b="1" dirty="0"/>
              <a:t>Definition and Usage</a:t>
            </a:r>
            <a:endParaRPr lang="en-US" dirty="0"/>
          </a:p>
          <a:p>
            <a:r>
              <a:rPr lang="en-US" dirty="0"/>
              <a:t>The &lt;base&gt; tag specifies the base URL/target for all relative URLs in a </a:t>
            </a:r>
            <a:r>
              <a:rPr lang="en-US" dirty="0" smtClean="0"/>
              <a:t>document. There </a:t>
            </a:r>
            <a:r>
              <a:rPr lang="en-US" dirty="0"/>
              <a:t>can be at maximum one &lt;base&gt; element in a document, and it must be inside the &lt;head&gt; element.</a:t>
            </a:r>
          </a:p>
          <a:p>
            <a:pPr marL="0" indent="0">
              <a:buNone/>
            </a:pPr>
            <a:r>
              <a:rPr lang="en-US" b="1" dirty="0"/>
              <a:t> </a:t>
            </a:r>
            <a:endParaRPr lang="en-US" dirty="0"/>
          </a:p>
          <a:p>
            <a:pPr marL="0" indent="0">
              <a:buNone/>
            </a:pPr>
            <a:r>
              <a:rPr lang="en-US" b="1" dirty="0"/>
              <a:t>Tips and Notes</a:t>
            </a:r>
            <a:endParaRPr lang="en-US" dirty="0"/>
          </a:p>
          <a:p>
            <a:r>
              <a:rPr lang="en-US" dirty="0"/>
              <a:t>Tip: Put the &lt;base&gt; tag as the </a:t>
            </a:r>
            <a:r>
              <a:rPr lang="en-US" i="1" dirty="0"/>
              <a:t>first</a:t>
            </a:r>
            <a:r>
              <a:rPr lang="en-US" dirty="0"/>
              <a:t> element inside the &lt;head&gt; element, so that other elements in the head section uses the information from the &lt;base&gt; element.</a:t>
            </a:r>
          </a:p>
          <a:p>
            <a:r>
              <a:rPr lang="en-US" b="1" dirty="0"/>
              <a:t>Note:</a:t>
            </a:r>
            <a:r>
              <a:rPr lang="en-US" dirty="0"/>
              <a:t> If the &lt;base&gt; tag is present, it must have either an href attribute or a target attribute, or both.</a:t>
            </a:r>
          </a:p>
          <a:p>
            <a:endParaRPr lang="en-US" dirty="0"/>
          </a:p>
        </p:txBody>
      </p:sp>
    </p:spTree>
    <p:extLst>
      <p:ext uri="{BB962C8B-B14F-4D97-AF65-F5344CB8AC3E}">
        <p14:creationId xmlns:p14="http://schemas.microsoft.com/office/powerpoint/2010/main" val="35429381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5540" y="685800"/>
            <a:ext cx="8229600" cy="1143000"/>
          </a:xfrm>
        </p:spPr>
        <p:txBody>
          <a:bodyPr>
            <a:normAutofit/>
          </a:bodyPr>
          <a:lstStyle/>
          <a:p>
            <a:pPr lvl="0"/>
            <a:r>
              <a:rPr lang="en-US" altLang="en-US" b="1" dirty="0" smtClean="0">
                <a:latin typeface="Calibri" pitchFamily="34" charset="0"/>
                <a:ea typeface="Times New Roman" pitchFamily="18" charset="0"/>
                <a:cs typeface="Times New Roman" pitchFamily="18" charset="0"/>
              </a:rPr>
              <a:t>Attributes &lt;base&gt; tag</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38282912"/>
              </p:ext>
            </p:extLst>
          </p:nvPr>
        </p:nvGraphicFramePr>
        <p:xfrm>
          <a:off x="1676400" y="2209800"/>
          <a:ext cx="6019800" cy="2590799"/>
        </p:xfrm>
        <a:graphic>
          <a:graphicData uri="http://schemas.openxmlformats.org/drawingml/2006/table">
            <a:tbl>
              <a:tblPr firstRow="1" firstCol="1" bandRow="1">
                <a:tableStyleId>{5C22544A-7EE6-4342-B048-85BDC9FD1C3A}</a:tableStyleId>
              </a:tblPr>
              <a:tblGrid>
                <a:gridCol w="882502"/>
                <a:gridCol w="1032890"/>
                <a:gridCol w="4104408"/>
              </a:tblGrid>
              <a:tr h="1016199">
                <a:tc>
                  <a:txBody>
                    <a:bodyPr/>
                    <a:lstStyle/>
                    <a:p>
                      <a:pPr marL="0" marR="0" algn="ctr">
                        <a:lnSpc>
                          <a:spcPct val="115000"/>
                        </a:lnSpc>
                        <a:spcBef>
                          <a:spcPts val="0"/>
                        </a:spcBef>
                        <a:spcAft>
                          <a:spcPts val="0"/>
                        </a:spcAft>
                      </a:pPr>
                      <a:r>
                        <a:rPr lang="en-US" sz="1200" dirty="0">
                          <a:effectLst/>
                        </a:rPr>
                        <a:t>Attribute</a:t>
                      </a:r>
                      <a:endParaRPr lang="en-US" sz="1100" dirty="0">
                        <a:effectLst/>
                        <a:latin typeface="Calibri"/>
                        <a:ea typeface="Calibri"/>
                        <a:cs typeface="Times New Roman"/>
                      </a:endParaRPr>
                    </a:p>
                  </a:txBody>
                  <a:tcPr marL="9525" marR="9525" marT="9525" marB="9525" anchor="ctr"/>
                </a:tc>
                <a:tc>
                  <a:txBody>
                    <a:bodyPr/>
                    <a:lstStyle/>
                    <a:p>
                      <a:pPr marL="0" marR="0" algn="ctr">
                        <a:lnSpc>
                          <a:spcPct val="115000"/>
                        </a:lnSpc>
                        <a:spcBef>
                          <a:spcPts val="0"/>
                        </a:spcBef>
                        <a:spcAft>
                          <a:spcPts val="0"/>
                        </a:spcAft>
                      </a:pPr>
                      <a:r>
                        <a:rPr lang="en-US" sz="1200" dirty="0">
                          <a:effectLst/>
                        </a:rPr>
                        <a:t>Value</a:t>
                      </a:r>
                      <a:endParaRPr lang="en-US" sz="1100" dirty="0">
                        <a:effectLst/>
                        <a:latin typeface="Calibri"/>
                        <a:ea typeface="Calibri"/>
                        <a:cs typeface="Times New Roman"/>
                      </a:endParaRPr>
                    </a:p>
                  </a:txBody>
                  <a:tcPr marL="9525" marR="9525" marT="9525" marB="9525" anchor="ctr"/>
                </a:tc>
                <a:tc>
                  <a:txBody>
                    <a:bodyPr/>
                    <a:lstStyle/>
                    <a:p>
                      <a:pPr marL="0" marR="0" algn="ctr">
                        <a:lnSpc>
                          <a:spcPct val="115000"/>
                        </a:lnSpc>
                        <a:spcBef>
                          <a:spcPts val="0"/>
                        </a:spcBef>
                        <a:spcAft>
                          <a:spcPts val="0"/>
                        </a:spcAft>
                      </a:pPr>
                      <a:r>
                        <a:rPr lang="en-US" sz="1200">
                          <a:effectLst/>
                        </a:rPr>
                        <a:t>Description</a:t>
                      </a:r>
                      <a:endParaRPr lang="en-US" sz="1100">
                        <a:effectLst/>
                        <a:latin typeface="Calibri"/>
                        <a:ea typeface="Calibri"/>
                        <a:cs typeface="Times New Roman"/>
                      </a:endParaRPr>
                    </a:p>
                  </a:txBody>
                  <a:tcPr marL="9525" marR="9525" marT="9525" marB="9525" anchor="ctr"/>
                </a:tc>
              </a:tr>
              <a:tr h="277816">
                <a:tc>
                  <a:txBody>
                    <a:bodyPr/>
                    <a:lstStyle/>
                    <a:p>
                      <a:pPr marL="0" marR="0">
                        <a:lnSpc>
                          <a:spcPct val="115000"/>
                        </a:lnSpc>
                        <a:spcBef>
                          <a:spcPts val="0"/>
                        </a:spcBef>
                        <a:spcAft>
                          <a:spcPts val="0"/>
                        </a:spcAft>
                      </a:pPr>
                      <a:r>
                        <a:rPr lang="en-US" sz="1200" dirty="0">
                          <a:effectLst/>
                        </a:rPr>
                        <a:t>href</a:t>
                      </a:r>
                      <a:endParaRPr lang="en-US" sz="1100" dirty="0">
                        <a:effectLst/>
                        <a:latin typeface="Calibri"/>
                        <a:ea typeface="Calibri"/>
                        <a:cs typeface="Times New Roman"/>
                      </a:endParaRPr>
                    </a:p>
                  </a:txBody>
                  <a:tcPr marL="9525" marR="9525" marT="9525" marB="9525" anchor="ctr"/>
                </a:tc>
                <a:tc>
                  <a:txBody>
                    <a:bodyPr/>
                    <a:lstStyle/>
                    <a:p>
                      <a:pPr marL="0" marR="0">
                        <a:lnSpc>
                          <a:spcPct val="115000"/>
                        </a:lnSpc>
                        <a:spcBef>
                          <a:spcPts val="0"/>
                        </a:spcBef>
                        <a:spcAft>
                          <a:spcPts val="0"/>
                        </a:spcAft>
                      </a:pPr>
                      <a:r>
                        <a:rPr lang="en-US" sz="1200" dirty="0">
                          <a:effectLst/>
                        </a:rPr>
                        <a:t>URL</a:t>
                      </a:r>
                      <a:endParaRPr lang="en-US" sz="1100" dirty="0">
                        <a:effectLst/>
                        <a:latin typeface="Calibri"/>
                        <a:ea typeface="Calibri"/>
                        <a:cs typeface="Times New Roman"/>
                      </a:endParaRPr>
                    </a:p>
                  </a:txBody>
                  <a:tcPr marL="9525" marR="9525" marT="9525" marB="9525" anchor="ctr"/>
                </a:tc>
                <a:tc>
                  <a:txBody>
                    <a:bodyPr/>
                    <a:lstStyle/>
                    <a:p>
                      <a:pPr marL="0" marR="0">
                        <a:lnSpc>
                          <a:spcPct val="115000"/>
                        </a:lnSpc>
                        <a:spcBef>
                          <a:spcPts val="0"/>
                        </a:spcBef>
                        <a:spcAft>
                          <a:spcPts val="0"/>
                        </a:spcAft>
                      </a:pPr>
                      <a:r>
                        <a:rPr lang="en-US" sz="1200" dirty="0">
                          <a:effectLst/>
                        </a:rPr>
                        <a:t>Specifies the base URL for all relative URLs in the page</a:t>
                      </a:r>
                      <a:endParaRPr lang="en-US" sz="1100" dirty="0">
                        <a:effectLst/>
                        <a:latin typeface="Calibri"/>
                        <a:ea typeface="Calibri"/>
                        <a:cs typeface="Times New Roman"/>
                      </a:endParaRPr>
                    </a:p>
                  </a:txBody>
                  <a:tcPr marL="9525" marR="9525" marT="9525" marB="9525" anchor="ctr"/>
                </a:tc>
              </a:tr>
              <a:tr h="1296784">
                <a:tc>
                  <a:txBody>
                    <a:bodyPr/>
                    <a:lstStyle/>
                    <a:p>
                      <a:pPr marL="0" marR="0">
                        <a:lnSpc>
                          <a:spcPct val="115000"/>
                        </a:lnSpc>
                        <a:spcBef>
                          <a:spcPts val="0"/>
                        </a:spcBef>
                        <a:spcAft>
                          <a:spcPts val="0"/>
                        </a:spcAft>
                      </a:pPr>
                      <a:r>
                        <a:rPr lang="en-US" sz="1200" dirty="0">
                          <a:effectLst/>
                        </a:rPr>
                        <a:t>target</a:t>
                      </a:r>
                      <a:endParaRPr lang="en-US" sz="1100" dirty="0">
                        <a:effectLst/>
                        <a:latin typeface="Calibri"/>
                        <a:ea typeface="Calibri"/>
                        <a:cs typeface="Times New Roman"/>
                      </a:endParaRPr>
                    </a:p>
                  </a:txBody>
                  <a:tcPr marL="9525" marR="9525" marT="9525" marB="9525" anchor="ctr"/>
                </a:tc>
                <a:tc>
                  <a:txBody>
                    <a:bodyPr/>
                    <a:lstStyle/>
                    <a:p>
                      <a:pPr marL="0" marR="0">
                        <a:lnSpc>
                          <a:spcPct val="115000"/>
                        </a:lnSpc>
                        <a:spcBef>
                          <a:spcPts val="0"/>
                        </a:spcBef>
                        <a:spcAft>
                          <a:spcPts val="0"/>
                        </a:spcAft>
                      </a:pPr>
                      <a:r>
                        <a:rPr lang="en-US" sz="1200">
                          <a:effectLst/>
                        </a:rPr>
                        <a:t>_blank</a:t>
                      </a:r>
                      <a:br>
                        <a:rPr lang="en-US" sz="1200">
                          <a:effectLst/>
                        </a:rPr>
                      </a:br>
                      <a:r>
                        <a:rPr lang="en-US" sz="1200">
                          <a:effectLst/>
                        </a:rPr>
                        <a:t>_parent</a:t>
                      </a:r>
                      <a:br>
                        <a:rPr lang="en-US" sz="1200">
                          <a:effectLst/>
                        </a:rPr>
                      </a:br>
                      <a:r>
                        <a:rPr lang="en-US" sz="1200">
                          <a:effectLst/>
                        </a:rPr>
                        <a:t>_self</a:t>
                      </a:r>
                      <a:br>
                        <a:rPr lang="en-US" sz="1200">
                          <a:effectLst/>
                        </a:rPr>
                      </a:br>
                      <a:r>
                        <a:rPr lang="en-US" sz="1200">
                          <a:effectLst/>
                        </a:rPr>
                        <a:t>_top</a:t>
                      </a:r>
                      <a:br>
                        <a:rPr lang="en-US" sz="1200">
                          <a:effectLst/>
                        </a:rPr>
                      </a:br>
                      <a:r>
                        <a:rPr lang="en-US" sz="1200">
                          <a:effectLst/>
                        </a:rPr>
                        <a:t>framename</a:t>
                      </a:r>
                      <a:endParaRPr lang="en-US" sz="1100">
                        <a:effectLst/>
                        <a:latin typeface="Calibri"/>
                        <a:ea typeface="Calibri"/>
                        <a:cs typeface="Times New Roman"/>
                      </a:endParaRPr>
                    </a:p>
                  </a:txBody>
                  <a:tcPr marL="9525" marR="9525" marT="9525" marB="9525" anchor="ctr"/>
                </a:tc>
                <a:tc>
                  <a:txBody>
                    <a:bodyPr/>
                    <a:lstStyle/>
                    <a:p>
                      <a:pPr marL="0" marR="0">
                        <a:lnSpc>
                          <a:spcPct val="115000"/>
                        </a:lnSpc>
                        <a:spcBef>
                          <a:spcPts val="0"/>
                        </a:spcBef>
                        <a:spcAft>
                          <a:spcPts val="0"/>
                        </a:spcAft>
                      </a:pPr>
                      <a:r>
                        <a:rPr lang="en-US" sz="1200" dirty="0">
                          <a:effectLst/>
                        </a:rPr>
                        <a:t>Specifies the default target for all </a:t>
                      </a:r>
                      <a:r>
                        <a:rPr lang="en-US" sz="1200" dirty="0" smtClean="0">
                          <a:effectLst/>
                        </a:rPr>
                        <a:t>hyperlink</a:t>
                      </a:r>
                      <a:endParaRPr lang="en-US" sz="1100" dirty="0">
                        <a:effectLst/>
                        <a:latin typeface="Calibri"/>
                        <a:ea typeface="Calibri"/>
                        <a:cs typeface="Times New Roman"/>
                      </a:endParaRPr>
                    </a:p>
                  </a:txBody>
                  <a:tcPr marL="9525" marR="9525" marT="9525" marB="9525" anchor="ctr"/>
                </a:tc>
              </a:tr>
            </a:tbl>
          </a:graphicData>
        </a:graphic>
      </p:graphicFrame>
    </p:spTree>
    <p:extLst>
      <p:ext uri="{BB962C8B-B14F-4D97-AF65-F5344CB8AC3E}">
        <p14:creationId xmlns:p14="http://schemas.microsoft.com/office/powerpoint/2010/main" val="37937795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838200"/>
            <a:ext cx="8153400" cy="1143000"/>
          </a:xfrm>
        </p:spPr>
        <p:txBody>
          <a:bodyPr>
            <a:normAutofit/>
          </a:bodyPr>
          <a:lstStyle/>
          <a:p>
            <a:r>
              <a:rPr lang="en-US" b="1" dirty="0"/>
              <a:t>Chapter </a:t>
            </a:r>
            <a:r>
              <a:rPr lang="en-US" b="1" dirty="0" smtClean="0"/>
              <a:t>Summary</a:t>
            </a:r>
            <a:endParaRPr lang="en-US" dirty="0"/>
          </a:p>
        </p:txBody>
      </p:sp>
      <p:sp>
        <p:nvSpPr>
          <p:cNvPr id="3" name="Content Placeholder 2"/>
          <p:cNvSpPr>
            <a:spLocks noGrp="1"/>
          </p:cNvSpPr>
          <p:nvPr>
            <p:ph idx="1"/>
          </p:nvPr>
        </p:nvSpPr>
        <p:spPr>
          <a:xfrm>
            <a:off x="931572" y="2332037"/>
            <a:ext cx="8229600" cy="4525963"/>
          </a:xfrm>
        </p:spPr>
        <p:txBody>
          <a:bodyPr>
            <a:normAutofit fontScale="85000" lnSpcReduction="10000"/>
          </a:bodyPr>
          <a:lstStyle/>
          <a:p>
            <a:pPr lvl="0"/>
            <a:r>
              <a:rPr lang="en-US" dirty="0" smtClean="0"/>
              <a:t>Use </a:t>
            </a:r>
            <a:r>
              <a:rPr lang="en-US" dirty="0"/>
              <a:t>the HTML </a:t>
            </a:r>
            <a:r>
              <a:rPr lang="en-US" b="1" dirty="0"/>
              <a:t>&lt;a&gt;</a:t>
            </a:r>
            <a:r>
              <a:rPr lang="en-US" dirty="0"/>
              <a:t> element to define a link</a:t>
            </a:r>
          </a:p>
          <a:p>
            <a:pPr lvl="0"/>
            <a:r>
              <a:rPr lang="en-US" dirty="0"/>
              <a:t>Use the HTML </a:t>
            </a:r>
            <a:r>
              <a:rPr lang="en-US" b="1" dirty="0"/>
              <a:t>href</a:t>
            </a:r>
            <a:r>
              <a:rPr lang="en-US" dirty="0"/>
              <a:t> attribute to define the link address</a:t>
            </a:r>
          </a:p>
          <a:p>
            <a:pPr lvl="0"/>
            <a:r>
              <a:rPr lang="en-US" dirty="0"/>
              <a:t>Use the HTML </a:t>
            </a:r>
            <a:r>
              <a:rPr lang="en-US" b="1" dirty="0"/>
              <a:t>target</a:t>
            </a:r>
            <a:r>
              <a:rPr lang="en-US" dirty="0"/>
              <a:t> attribute to define where to open the linked document</a:t>
            </a:r>
          </a:p>
          <a:p>
            <a:pPr lvl="0"/>
            <a:r>
              <a:rPr lang="en-US" dirty="0"/>
              <a:t>Use the HTML </a:t>
            </a:r>
            <a:r>
              <a:rPr lang="en-US" b="1" dirty="0"/>
              <a:t>&lt;img&gt;</a:t>
            </a:r>
            <a:r>
              <a:rPr lang="en-US" dirty="0"/>
              <a:t> element (inside &lt;a&gt;) to use an image as a link</a:t>
            </a:r>
          </a:p>
          <a:p>
            <a:pPr lvl="0"/>
            <a:r>
              <a:rPr lang="en-US" dirty="0"/>
              <a:t>Use the HTML </a:t>
            </a:r>
            <a:r>
              <a:rPr lang="en-US" b="1" dirty="0"/>
              <a:t>id</a:t>
            </a:r>
            <a:r>
              <a:rPr lang="en-US" dirty="0"/>
              <a:t> attribute (id=</a:t>
            </a:r>
            <a:r>
              <a:rPr lang="en-US" i="1" dirty="0"/>
              <a:t>value</a:t>
            </a:r>
            <a:r>
              <a:rPr lang="en-US" dirty="0"/>
              <a:t>) to define bookmarks in a page</a:t>
            </a:r>
          </a:p>
          <a:p>
            <a:pPr lvl="0"/>
            <a:r>
              <a:rPr lang="en-US" dirty="0"/>
              <a:t>Use the HTML </a:t>
            </a:r>
            <a:r>
              <a:rPr lang="en-US" b="1" dirty="0"/>
              <a:t>href </a:t>
            </a:r>
            <a:r>
              <a:rPr lang="en-US" dirty="0"/>
              <a:t>attribute (href="#</a:t>
            </a:r>
            <a:r>
              <a:rPr lang="en-US" i="1" dirty="0"/>
              <a:t>value"</a:t>
            </a:r>
            <a:r>
              <a:rPr lang="en-US" dirty="0"/>
              <a:t>) to address the bookmark</a:t>
            </a:r>
          </a:p>
          <a:p>
            <a:endParaRPr lang="en-US" dirty="0"/>
          </a:p>
        </p:txBody>
      </p:sp>
    </p:spTree>
    <p:extLst>
      <p:ext uri="{BB962C8B-B14F-4D97-AF65-F5344CB8AC3E}">
        <p14:creationId xmlns:p14="http://schemas.microsoft.com/office/powerpoint/2010/main" val="37880388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8229600" cy="1143000"/>
          </a:xfrm>
        </p:spPr>
        <p:txBody>
          <a:bodyPr/>
          <a:lstStyle/>
          <a:p>
            <a:r>
              <a:rPr lang="en-US" dirty="0" smtClean="0"/>
              <a:t>Questions</a:t>
            </a:r>
            <a:endParaRPr lang="en-US" dirty="0"/>
          </a:p>
        </p:txBody>
      </p:sp>
      <p:sp>
        <p:nvSpPr>
          <p:cNvPr id="3" name="Content Placeholder 2"/>
          <p:cNvSpPr>
            <a:spLocks noGrp="1"/>
          </p:cNvSpPr>
          <p:nvPr>
            <p:ph idx="1"/>
          </p:nvPr>
        </p:nvSpPr>
        <p:spPr>
          <a:xfrm>
            <a:off x="914400" y="1752600"/>
            <a:ext cx="8229600" cy="5083935"/>
          </a:xfrm>
        </p:spPr>
        <p:txBody>
          <a:bodyPr>
            <a:normAutofit/>
          </a:bodyPr>
          <a:lstStyle/>
          <a:p>
            <a:pPr marL="0" indent="0">
              <a:buNone/>
            </a:pPr>
            <a:endParaRPr lang="en-US" dirty="0"/>
          </a:p>
          <a:p>
            <a:pPr marL="514350" lvl="0" indent="-514350">
              <a:buFont typeface="+mj-lt"/>
              <a:buAutoNum type="arabicPeriod"/>
            </a:pPr>
            <a:r>
              <a:rPr lang="en-US" sz="2800" dirty="0" smtClean="0"/>
              <a:t>Do </a:t>
            </a:r>
            <a:r>
              <a:rPr lang="en-US" sz="2800" dirty="0"/>
              <a:t>you think you can go from the bottom to the top? </a:t>
            </a:r>
            <a:r>
              <a:rPr lang="en-US" sz="2800" b="1" i="1" dirty="0"/>
              <a:t>Try it</a:t>
            </a:r>
            <a:r>
              <a:rPr lang="en-US" sz="2800" b="1" i="1" dirty="0" smtClean="0"/>
              <a:t>!</a:t>
            </a:r>
            <a:r>
              <a:rPr lang="en-US" sz="2800" dirty="0"/>
              <a:t> </a:t>
            </a:r>
          </a:p>
          <a:p>
            <a:pPr marL="514350" lvl="0" indent="-514350">
              <a:buFont typeface="+mj-lt"/>
              <a:buAutoNum type="arabicPeriod"/>
            </a:pPr>
            <a:r>
              <a:rPr lang="en-US" sz="2800" dirty="0" smtClean="0"/>
              <a:t>List </a:t>
            </a:r>
            <a:r>
              <a:rPr lang="en-US" sz="2800" dirty="0"/>
              <a:t>the advantages that you can think of for linking within a document</a:t>
            </a:r>
            <a:r>
              <a:rPr lang="en-US" sz="2800" dirty="0" smtClean="0"/>
              <a:t>.</a:t>
            </a:r>
            <a:endParaRPr lang="en-US" sz="2800" dirty="0"/>
          </a:p>
          <a:p>
            <a:pPr marL="514350" lvl="0" indent="-514350">
              <a:buFont typeface="+mj-lt"/>
              <a:buAutoNum type="arabicPeriod"/>
            </a:pPr>
            <a:r>
              <a:rPr lang="en-US" sz="2800" dirty="0" smtClean="0"/>
              <a:t>What </a:t>
            </a:r>
            <a:r>
              <a:rPr lang="en-US" sz="2800" dirty="0"/>
              <a:t>is the purpose of the name </a:t>
            </a:r>
            <a:r>
              <a:rPr lang="en-US" sz="2800" dirty="0" smtClean="0"/>
              <a:t>attribute?</a:t>
            </a:r>
          </a:p>
          <a:p>
            <a:pPr marL="514350" lvl="0" indent="-514350">
              <a:buFont typeface="+mj-lt"/>
              <a:buAutoNum type="arabicPeriod"/>
            </a:pPr>
            <a:r>
              <a:rPr lang="en-US" sz="2800" dirty="0" smtClean="0"/>
              <a:t>What </a:t>
            </a:r>
            <a:r>
              <a:rPr lang="en-US" sz="2800" dirty="0"/>
              <a:t>is the difference between http &amp; https</a:t>
            </a:r>
            <a:r>
              <a:rPr lang="en-US" sz="2800" dirty="0" smtClean="0"/>
              <a:t>?</a:t>
            </a:r>
            <a:r>
              <a:rPr lang="en-US" sz="2800" dirty="0"/>
              <a:t> </a:t>
            </a:r>
          </a:p>
          <a:p>
            <a:pPr marL="514350" lvl="0" indent="-514350">
              <a:buFont typeface="+mj-lt"/>
              <a:buAutoNum type="arabicPeriod"/>
            </a:pPr>
            <a:r>
              <a:rPr lang="en-US" sz="2800" dirty="0"/>
              <a:t>What is the purpose of the id &amp; name attribute? </a:t>
            </a:r>
          </a:p>
          <a:p>
            <a:endParaRPr lang="en-US" dirty="0"/>
          </a:p>
        </p:txBody>
      </p:sp>
    </p:spTree>
    <p:extLst>
      <p:ext uri="{BB962C8B-B14F-4D97-AF65-F5344CB8AC3E}">
        <p14:creationId xmlns:p14="http://schemas.microsoft.com/office/powerpoint/2010/main" val="2232501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90600"/>
            <a:ext cx="8229600" cy="1143000"/>
          </a:xfrm>
        </p:spPr>
        <p:txBody>
          <a:bodyPr>
            <a:normAutofit/>
          </a:bodyPr>
          <a:lstStyle/>
          <a:p>
            <a:r>
              <a:rPr lang="en-US" b="1" dirty="0" smtClean="0"/>
              <a:t>Monitors</a:t>
            </a:r>
            <a:endParaRPr lang="en-US" dirty="0"/>
          </a:p>
        </p:txBody>
      </p:sp>
      <p:sp>
        <p:nvSpPr>
          <p:cNvPr id="3" name="Content Placeholder 2"/>
          <p:cNvSpPr>
            <a:spLocks noGrp="1"/>
          </p:cNvSpPr>
          <p:nvPr>
            <p:ph idx="1"/>
          </p:nvPr>
        </p:nvSpPr>
        <p:spPr>
          <a:xfrm>
            <a:off x="914400" y="2332037"/>
            <a:ext cx="8229600" cy="4525963"/>
          </a:xfrm>
        </p:spPr>
        <p:txBody>
          <a:bodyPr/>
          <a:lstStyle/>
          <a:p>
            <a:r>
              <a:rPr lang="en-US" dirty="0" smtClean="0"/>
              <a:t>Monitor </a:t>
            </a:r>
            <a:r>
              <a:rPr lang="en-US" dirty="0"/>
              <a:t>effect how the image will be display. The more bits a monitor has the more colors can be used.</a:t>
            </a:r>
          </a:p>
          <a:p>
            <a:pPr lvl="1"/>
            <a:r>
              <a:rPr lang="en-US" dirty="0"/>
              <a:t>24 bit monitors – True color 16,777,216 colors</a:t>
            </a:r>
          </a:p>
          <a:p>
            <a:pPr lvl="1"/>
            <a:r>
              <a:rPr lang="en-US" dirty="0"/>
              <a:t>16 bit monitors – 65,536 colors</a:t>
            </a:r>
          </a:p>
          <a:p>
            <a:pPr lvl="1"/>
            <a:r>
              <a:rPr lang="en-US" dirty="0" smtClean="0"/>
              <a:t>8 </a:t>
            </a:r>
            <a:r>
              <a:rPr lang="en-US" dirty="0"/>
              <a:t>bit monitors – 256 colors</a:t>
            </a:r>
          </a:p>
          <a:p>
            <a:endParaRPr lang="en-US" dirty="0"/>
          </a:p>
        </p:txBody>
      </p:sp>
    </p:spTree>
    <p:extLst>
      <p:ext uri="{BB962C8B-B14F-4D97-AF65-F5344CB8AC3E}">
        <p14:creationId xmlns:p14="http://schemas.microsoft.com/office/powerpoint/2010/main" val="41827302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618" y="838200"/>
            <a:ext cx="8229600" cy="1143000"/>
          </a:xfrm>
        </p:spPr>
        <p:txBody>
          <a:bodyPr>
            <a:normAutofit fontScale="90000"/>
          </a:bodyPr>
          <a:lstStyle/>
          <a:p>
            <a:r>
              <a:rPr lang="en-US" b="1" dirty="0"/>
              <a:t>HTML Images Syntax</a:t>
            </a:r>
            <a:br>
              <a:rPr lang="en-US" b="1" dirty="0"/>
            </a:br>
            <a:endParaRPr lang="en-US" dirty="0"/>
          </a:p>
        </p:txBody>
      </p:sp>
      <p:sp>
        <p:nvSpPr>
          <p:cNvPr id="3" name="Content Placeholder 2"/>
          <p:cNvSpPr>
            <a:spLocks noGrp="1"/>
          </p:cNvSpPr>
          <p:nvPr>
            <p:ph idx="1"/>
          </p:nvPr>
        </p:nvSpPr>
        <p:spPr>
          <a:xfrm>
            <a:off x="914400" y="1600200"/>
            <a:ext cx="8229600" cy="5230091"/>
          </a:xfrm>
        </p:spPr>
        <p:txBody>
          <a:bodyPr>
            <a:normAutofit fontScale="85000" lnSpcReduction="10000"/>
          </a:bodyPr>
          <a:lstStyle/>
          <a:p>
            <a:r>
              <a:rPr lang="en-US" dirty="0" smtClean="0"/>
              <a:t>In </a:t>
            </a:r>
            <a:r>
              <a:rPr lang="en-US" dirty="0"/>
              <a:t>HTML, images are defined with the </a:t>
            </a:r>
            <a:r>
              <a:rPr lang="en-US" b="1" dirty="0"/>
              <a:t>&lt;img&gt;</a:t>
            </a:r>
            <a:r>
              <a:rPr lang="en-US" dirty="0"/>
              <a:t> tag. The &lt;img&gt; tag is empty, it contains attributes only, and does not have a closing tag. The </a:t>
            </a:r>
            <a:r>
              <a:rPr lang="en-US" b="1" dirty="0"/>
              <a:t>src</a:t>
            </a:r>
            <a:r>
              <a:rPr lang="en-US" dirty="0"/>
              <a:t> attribute defines the url (web address) of the image:</a:t>
            </a:r>
          </a:p>
          <a:p>
            <a:r>
              <a:rPr lang="en-US" dirty="0"/>
              <a:t>&lt;img src="</a:t>
            </a:r>
            <a:r>
              <a:rPr lang="en-US" i="1" dirty="0"/>
              <a:t>url</a:t>
            </a:r>
            <a:r>
              <a:rPr lang="en-US" dirty="0"/>
              <a:t>" alt="</a:t>
            </a:r>
            <a:r>
              <a:rPr lang="en-US" i="1" dirty="0"/>
              <a:t>some_text</a:t>
            </a:r>
            <a:r>
              <a:rPr lang="en-US" dirty="0"/>
              <a:t>"&gt; </a:t>
            </a:r>
          </a:p>
          <a:p>
            <a:r>
              <a:rPr lang="en-US" b="1" dirty="0"/>
              <a:t>The alt Attribute</a:t>
            </a:r>
          </a:p>
          <a:p>
            <a:pPr lvl="1"/>
            <a:r>
              <a:rPr lang="en-US" dirty="0"/>
              <a:t>The </a:t>
            </a:r>
            <a:r>
              <a:rPr lang="en-US" b="1" dirty="0"/>
              <a:t>alt</a:t>
            </a:r>
            <a:r>
              <a:rPr lang="en-US" dirty="0"/>
              <a:t> attribute specifies an alternate text for the image, if it cannot be displayed. The value of the alt attribute should describe the image in words:</a:t>
            </a:r>
          </a:p>
          <a:p>
            <a:r>
              <a:rPr lang="en-US" b="1" dirty="0"/>
              <a:t>Example</a:t>
            </a:r>
            <a:endParaRPr lang="en-US" dirty="0"/>
          </a:p>
          <a:p>
            <a:pPr lvl="1"/>
            <a:r>
              <a:rPr lang="en-US" dirty="0"/>
              <a:t>&lt;img src="html5.gif" alt="The official HTML5 Icon"&gt; </a:t>
            </a:r>
          </a:p>
          <a:p>
            <a:r>
              <a:rPr lang="en-US" dirty="0"/>
              <a:t>The alt attribute is </a:t>
            </a:r>
            <a:r>
              <a:rPr lang="en-US" b="1" dirty="0"/>
              <a:t>required</a:t>
            </a:r>
            <a:r>
              <a:rPr lang="en-US" dirty="0"/>
              <a:t>. A web page will not validate correctly without it.</a:t>
            </a:r>
          </a:p>
          <a:p>
            <a:endParaRPr lang="en-US" dirty="0"/>
          </a:p>
        </p:txBody>
      </p:sp>
    </p:spTree>
    <p:extLst>
      <p:ext uri="{BB962C8B-B14F-4D97-AF65-F5344CB8AC3E}">
        <p14:creationId xmlns:p14="http://schemas.microsoft.com/office/powerpoint/2010/main" val="11603865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8229600" cy="1143000"/>
          </a:xfrm>
        </p:spPr>
        <p:txBody>
          <a:bodyPr>
            <a:normAutofit/>
          </a:bodyPr>
          <a:lstStyle/>
          <a:p>
            <a:r>
              <a:rPr lang="en-US" b="1" dirty="0"/>
              <a:t>Creating an image in a Web </a:t>
            </a:r>
            <a:r>
              <a:rPr lang="en-US" b="1" dirty="0" smtClean="0"/>
              <a:t>Page</a:t>
            </a:r>
            <a:endParaRPr lang="en-US" dirty="0"/>
          </a:p>
        </p:txBody>
      </p:sp>
      <p:sp>
        <p:nvSpPr>
          <p:cNvPr id="3" name="Content Placeholder 2"/>
          <p:cNvSpPr>
            <a:spLocks noGrp="1"/>
          </p:cNvSpPr>
          <p:nvPr>
            <p:ph idx="1"/>
          </p:nvPr>
        </p:nvSpPr>
        <p:spPr>
          <a:xfrm>
            <a:off x="914400" y="1524001"/>
            <a:ext cx="8229600" cy="5334000"/>
          </a:xfrm>
        </p:spPr>
        <p:txBody>
          <a:bodyPr>
            <a:normAutofit fontScale="70000" lnSpcReduction="20000"/>
          </a:bodyPr>
          <a:lstStyle/>
          <a:p>
            <a:r>
              <a:rPr lang="en-US" sz="3100" dirty="0" smtClean="0"/>
              <a:t>To </a:t>
            </a:r>
            <a:r>
              <a:rPr lang="en-US" sz="3100" dirty="0"/>
              <a:t>put an image in a Web Page, use the &lt;img src =”image.url” /&gt; where the image.url indicates the location of the image file on the server.  You may have to use &lt;p&gt; or &lt;br&gt; to start the image on its own line. </a:t>
            </a:r>
          </a:p>
          <a:p>
            <a:r>
              <a:rPr lang="en-US" sz="3400" dirty="0"/>
              <a:t>Remember that too many pictures slow the download speed.  People on average wait 10 seconds before moving on. </a:t>
            </a:r>
          </a:p>
          <a:p>
            <a:pPr marL="0" indent="0">
              <a:buNone/>
            </a:pPr>
            <a:r>
              <a:rPr lang="en-US" sz="3400" b="1" dirty="0"/>
              <a:t>Attributes</a:t>
            </a:r>
            <a:endParaRPr lang="en-US" sz="3400" dirty="0"/>
          </a:p>
          <a:p>
            <a:r>
              <a:rPr lang="en-US" sz="3100" dirty="0"/>
              <a:t>There is an attribute in the &lt;img src = “image.url” border = “#”/&gt; where # represents a number that is the width in pixels. </a:t>
            </a:r>
          </a:p>
          <a:p>
            <a:r>
              <a:rPr lang="en-US" sz="3400" dirty="0"/>
              <a:t>Another attribute is alt = – Replaces the image with text incase the image doesn’t appear.</a:t>
            </a:r>
          </a:p>
          <a:p>
            <a:r>
              <a:rPr lang="en-US" sz="3400" dirty="0"/>
              <a:t>Alt attribute is require in all HTMLs (HTML or XHTML)</a:t>
            </a:r>
          </a:p>
          <a:p>
            <a:r>
              <a:rPr lang="en-US" sz="3400" dirty="0"/>
              <a:t>Another attribute is the title = “Text” is a tool tip in most browsers.  When the mouse points on the image a tool tip appears with the text displayed. </a:t>
            </a:r>
          </a:p>
          <a:p>
            <a:endParaRPr lang="en-US" dirty="0"/>
          </a:p>
        </p:txBody>
      </p:sp>
    </p:spTree>
    <p:extLst>
      <p:ext uri="{BB962C8B-B14F-4D97-AF65-F5344CB8AC3E}">
        <p14:creationId xmlns:p14="http://schemas.microsoft.com/office/powerpoint/2010/main" val="39708689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8229600" cy="1143000"/>
          </a:xfrm>
        </p:spPr>
        <p:txBody>
          <a:bodyPr>
            <a:normAutofit/>
          </a:bodyPr>
          <a:lstStyle/>
          <a:p>
            <a:r>
              <a:rPr lang="en-US" b="1" dirty="0"/>
              <a:t>Get a size of an </a:t>
            </a:r>
            <a:r>
              <a:rPr lang="en-US" b="1" dirty="0" smtClean="0"/>
              <a:t>Image</a:t>
            </a:r>
            <a:endParaRPr lang="en-US" dirty="0"/>
          </a:p>
        </p:txBody>
      </p:sp>
      <p:sp>
        <p:nvSpPr>
          <p:cNvPr id="3" name="Content Placeholder 2"/>
          <p:cNvSpPr>
            <a:spLocks noGrp="1"/>
          </p:cNvSpPr>
          <p:nvPr>
            <p:ph idx="1"/>
          </p:nvPr>
        </p:nvSpPr>
        <p:spPr>
          <a:xfrm>
            <a:off x="914400" y="1524001"/>
            <a:ext cx="8229600" cy="5334000"/>
          </a:xfrm>
        </p:spPr>
        <p:txBody>
          <a:bodyPr>
            <a:normAutofit fontScale="92500" lnSpcReduction="10000"/>
          </a:bodyPr>
          <a:lstStyle/>
          <a:p>
            <a:r>
              <a:rPr lang="en-US" dirty="0" smtClean="0"/>
              <a:t>Right </a:t>
            </a:r>
            <a:r>
              <a:rPr lang="en-US" dirty="0"/>
              <a:t>click on </a:t>
            </a:r>
            <a:r>
              <a:rPr lang="en-US" b="1" dirty="0"/>
              <a:t>image</a:t>
            </a:r>
            <a:r>
              <a:rPr lang="en-US" dirty="0"/>
              <a:t> and select “Properties” to get dimension of image in pixels.</a:t>
            </a:r>
          </a:p>
          <a:p>
            <a:pPr marL="0" indent="0">
              <a:buNone/>
            </a:pPr>
            <a:r>
              <a:rPr lang="en-US" b="1" dirty="0"/>
              <a:t>Set the size of images for speedier viewing</a:t>
            </a:r>
            <a:endParaRPr lang="en-US" dirty="0"/>
          </a:p>
          <a:p>
            <a:r>
              <a:rPr lang="en-US" dirty="0"/>
              <a:t>Attributes of the &lt;img&gt; tag. Width = “x” &amp; height = “y” where x &amp; y represents your image size</a:t>
            </a:r>
            <a:r>
              <a:rPr lang="en-US" dirty="0" smtClean="0"/>
              <a:t>. </a:t>
            </a:r>
            <a:r>
              <a:rPr lang="en-US" dirty="0"/>
              <a:t>Or use the style attribute used in the example below</a:t>
            </a:r>
            <a:r>
              <a:rPr lang="en-US" dirty="0" smtClean="0"/>
              <a:t>.</a:t>
            </a:r>
            <a:endParaRPr lang="en-US" dirty="0"/>
          </a:p>
          <a:p>
            <a:r>
              <a:rPr lang="en-US" dirty="0"/>
              <a:t>By setting your size in the &lt;img&gt; tag, makes the website download faster. It knows where to put the text before the image is loaded.  If the width &amp; height attribute are not present, the text will not be loaded until image is loaded. </a:t>
            </a:r>
          </a:p>
          <a:p>
            <a:endParaRPr lang="en-US" dirty="0"/>
          </a:p>
        </p:txBody>
      </p:sp>
    </p:spTree>
    <p:extLst>
      <p:ext uri="{BB962C8B-B14F-4D97-AF65-F5344CB8AC3E}">
        <p14:creationId xmlns:p14="http://schemas.microsoft.com/office/powerpoint/2010/main" val="20176430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9764" y="685800"/>
            <a:ext cx="8229600" cy="1143000"/>
          </a:xfrm>
        </p:spPr>
        <p:txBody>
          <a:bodyPr>
            <a:normAutofit/>
          </a:bodyPr>
          <a:lstStyle/>
          <a:p>
            <a:r>
              <a:rPr lang="en-US" b="1" dirty="0"/>
              <a:t>Width and Height or Style</a:t>
            </a:r>
            <a:r>
              <a:rPr lang="en-US" b="1" dirty="0" smtClean="0"/>
              <a:t>?</a:t>
            </a:r>
            <a:endParaRPr lang="en-US" dirty="0"/>
          </a:p>
        </p:txBody>
      </p:sp>
      <p:sp>
        <p:nvSpPr>
          <p:cNvPr id="3" name="Content Placeholder 2"/>
          <p:cNvSpPr>
            <a:spLocks noGrp="1"/>
          </p:cNvSpPr>
          <p:nvPr>
            <p:ph idx="1"/>
          </p:nvPr>
        </p:nvSpPr>
        <p:spPr>
          <a:xfrm>
            <a:off x="914400" y="1905001"/>
            <a:ext cx="8229600" cy="4953000"/>
          </a:xfrm>
        </p:spPr>
        <p:txBody>
          <a:bodyPr>
            <a:normAutofit fontScale="70000" lnSpcReduction="20000"/>
          </a:bodyPr>
          <a:lstStyle/>
          <a:p>
            <a:r>
              <a:rPr lang="en-US" dirty="0" smtClean="0"/>
              <a:t>Both </a:t>
            </a:r>
            <a:r>
              <a:rPr lang="en-US" dirty="0"/>
              <a:t>the width, the height, and the style attributes, are valid in the latest HTML5 standard. We suggest you use the style attribute. It prevents styles sheets from changing the default size of images:</a:t>
            </a:r>
          </a:p>
          <a:p>
            <a:pPr marL="0" indent="0">
              <a:buNone/>
            </a:pPr>
            <a:r>
              <a:rPr lang="en-US" b="1" dirty="0"/>
              <a:t>Example</a:t>
            </a:r>
          </a:p>
          <a:p>
            <a:pPr marL="0" indent="0">
              <a:buNone/>
            </a:pPr>
            <a:r>
              <a:rPr lang="en-US" dirty="0"/>
              <a:t>&lt;!DOCTYPE html&gt;</a:t>
            </a:r>
            <a:br>
              <a:rPr lang="en-US" dirty="0"/>
            </a:br>
            <a:r>
              <a:rPr lang="en-US" dirty="0"/>
              <a:t>&lt;html&gt;</a:t>
            </a:r>
            <a:br>
              <a:rPr lang="en-US" dirty="0"/>
            </a:br>
            <a:r>
              <a:rPr lang="en-US" dirty="0"/>
              <a:t>&lt;head&gt;&lt;style&gt;</a:t>
            </a:r>
            <a:br>
              <a:rPr lang="en-US" dirty="0"/>
            </a:br>
            <a:r>
              <a:rPr lang="en-US" dirty="0"/>
              <a:t>  img { width:100%; }</a:t>
            </a:r>
            <a:br>
              <a:rPr lang="en-US" dirty="0"/>
            </a:br>
            <a:r>
              <a:rPr lang="en-US" dirty="0"/>
              <a:t>&lt;/style&gt;&lt;/head&gt;</a:t>
            </a:r>
            <a:br>
              <a:rPr lang="en-US" dirty="0"/>
            </a:br>
            <a:r>
              <a:rPr lang="en-US" dirty="0"/>
              <a:t>&lt;body&gt;</a:t>
            </a:r>
            <a:br>
              <a:rPr lang="en-US" dirty="0"/>
            </a:br>
            <a:r>
              <a:rPr lang="en-US" dirty="0"/>
              <a:t> </a:t>
            </a:r>
            <a:r>
              <a:rPr lang="en-US" dirty="0" smtClean="0"/>
              <a:t>   </a:t>
            </a:r>
            <a:r>
              <a:rPr lang="en-US" sz="2900" dirty="0" smtClean="0"/>
              <a:t>&lt;</a:t>
            </a:r>
            <a:r>
              <a:rPr lang="en-US" sz="2900" dirty="0"/>
              <a:t>img src="html5.gif" alt="HTML5 </a:t>
            </a:r>
            <a:r>
              <a:rPr lang="en-US" sz="2900" dirty="0" smtClean="0"/>
              <a:t>Icon“ style</a:t>
            </a:r>
            <a:r>
              <a:rPr lang="en-US" sz="2900" dirty="0"/>
              <a:t>="width:128px;height:128px"&gt;</a:t>
            </a:r>
            <a:r>
              <a:rPr lang="en-US" dirty="0"/>
              <a:t/>
            </a:r>
            <a:br>
              <a:rPr lang="en-US" dirty="0"/>
            </a:br>
            <a:r>
              <a:rPr lang="en-US" dirty="0" smtClean="0"/>
              <a:t>     &lt;</a:t>
            </a:r>
            <a:r>
              <a:rPr lang="en-US" dirty="0"/>
              <a:t>img src="html5.gif" alt="HTML5 Icon" width="128" height="128"&gt;</a:t>
            </a:r>
            <a:br>
              <a:rPr lang="en-US" dirty="0"/>
            </a:br>
            <a:r>
              <a:rPr lang="en-US" dirty="0"/>
              <a:t>&lt;/body&gt;</a:t>
            </a:r>
            <a:br>
              <a:rPr lang="en-US" dirty="0"/>
            </a:br>
            <a:r>
              <a:rPr lang="en-US" dirty="0"/>
              <a:t>&lt;/html&gt;</a:t>
            </a:r>
          </a:p>
          <a:p>
            <a:pPr marL="0" indent="0">
              <a:buNone/>
            </a:pPr>
            <a:endParaRPr lang="en-US" dirty="0"/>
          </a:p>
          <a:p>
            <a:endParaRPr lang="en-US" dirty="0"/>
          </a:p>
        </p:txBody>
      </p:sp>
    </p:spTree>
    <p:extLst>
      <p:ext uri="{BB962C8B-B14F-4D97-AF65-F5344CB8AC3E}">
        <p14:creationId xmlns:p14="http://schemas.microsoft.com/office/powerpoint/2010/main" val="16427954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0"/>
            <a:ext cx="8229600" cy="1143000"/>
          </a:xfrm>
        </p:spPr>
        <p:txBody>
          <a:bodyPr>
            <a:normAutofit fontScale="90000"/>
          </a:bodyPr>
          <a:lstStyle/>
          <a:p>
            <a:r>
              <a:rPr lang="en-US" b="1" dirty="0"/>
              <a:t>Creating Thumbnails Links</a:t>
            </a:r>
            <a:r>
              <a:rPr lang="en-US" dirty="0"/>
              <a:t/>
            </a:r>
            <a:br>
              <a:rPr lang="en-US" dirty="0"/>
            </a:br>
            <a:endParaRPr lang="en-US" dirty="0"/>
          </a:p>
        </p:txBody>
      </p:sp>
      <p:sp>
        <p:nvSpPr>
          <p:cNvPr id="3" name="Content Placeholder 2"/>
          <p:cNvSpPr>
            <a:spLocks noGrp="1"/>
          </p:cNvSpPr>
          <p:nvPr>
            <p:ph idx="1"/>
          </p:nvPr>
        </p:nvSpPr>
        <p:spPr>
          <a:xfrm>
            <a:off x="914400" y="1676401"/>
            <a:ext cx="8229600" cy="5181600"/>
          </a:xfrm>
        </p:spPr>
        <p:txBody>
          <a:bodyPr>
            <a:normAutofit/>
          </a:bodyPr>
          <a:lstStyle/>
          <a:p>
            <a:r>
              <a:rPr lang="en-US" dirty="0" smtClean="0"/>
              <a:t>For </a:t>
            </a:r>
            <a:r>
              <a:rPr lang="en-US" dirty="0"/>
              <a:t>very large images use thumbnail images which will link to the larger image which must be saved on the server with your html document.</a:t>
            </a:r>
          </a:p>
          <a:p>
            <a:pPr marL="0" indent="0">
              <a:buNone/>
            </a:pPr>
            <a:r>
              <a:rPr lang="en-US" b="1" dirty="0"/>
              <a:t>Example:</a:t>
            </a:r>
          </a:p>
          <a:p>
            <a:pPr marL="0" indent="0">
              <a:buNone/>
            </a:pPr>
            <a:r>
              <a:rPr lang="en-US" sz="2600" dirty="0"/>
              <a:t>&lt;a href = </a:t>
            </a:r>
            <a:r>
              <a:rPr lang="en-US" sz="2600" dirty="0" smtClean="0"/>
              <a:t>“image.jpg</a:t>
            </a:r>
            <a:r>
              <a:rPr lang="en-US" sz="2600" dirty="0"/>
              <a:t>”&gt; where image.jpg is the location of the full-sized image on your server.  Then type </a:t>
            </a:r>
            <a:r>
              <a:rPr lang="en-US" sz="2600" dirty="0" smtClean="0"/>
              <a:t>the      </a:t>
            </a:r>
          </a:p>
          <a:p>
            <a:pPr marL="0" indent="0">
              <a:buNone/>
            </a:pPr>
            <a:r>
              <a:rPr lang="en-US" sz="2600" dirty="0" smtClean="0"/>
              <a:t>&lt;</a:t>
            </a:r>
            <a:r>
              <a:rPr lang="en-US" sz="2600" dirty="0"/>
              <a:t>img src = “mini.jpg” alt = “alternate text”/&gt;&lt;/a&gt;</a:t>
            </a:r>
          </a:p>
          <a:p>
            <a:r>
              <a:rPr lang="en-US" dirty="0"/>
              <a:t>&lt;a href = “  “&gt;  &lt;/a&gt; creates a link which takes you to the address in the “ “.</a:t>
            </a:r>
          </a:p>
          <a:p>
            <a:endParaRPr lang="en-US" dirty="0"/>
          </a:p>
        </p:txBody>
      </p:sp>
    </p:spTree>
    <p:extLst>
      <p:ext uri="{BB962C8B-B14F-4D97-AF65-F5344CB8AC3E}">
        <p14:creationId xmlns:p14="http://schemas.microsoft.com/office/powerpoint/2010/main" val="3990386172"/>
      </p:ext>
    </p:extLst>
  </p:cSld>
  <p:clrMapOvr>
    <a:masterClrMapping/>
  </p:clrMapOvr>
  <p:timing>
    <p:tnLst>
      <p:par>
        <p:cTn id="1" dur="indefinite" restart="never" nodeType="tmRoot"/>
      </p:par>
    </p:tnLst>
  </p:timing>
</p:sld>
</file>

<file path=ppt/theme/theme1.xml><?xml version="1.0" encoding="utf-8"?>
<a:theme xmlns:a="http://schemas.openxmlformats.org/drawingml/2006/main" name="webpageDevelopme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webpageDevelopment</Template>
  <TotalTime>337</TotalTime>
  <Words>2645</Words>
  <Application>Microsoft Office PowerPoint</Application>
  <PresentationFormat>On-screen Show (4:3)</PresentationFormat>
  <Paragraphs>273</Paragraphs>
  <Slides>37</Slides>
  <Notes>1</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webpageDevelopment</vt:lpstr>
      <vt:lpstr>Chapter 5 </vt:lpstr>
      <vt:lpstr>Image Extensions</vt:lpstr>
      <vt:lpstr>Transparency &amp; Animation</vt:lpstr>
      <vt:lpstr>Monitors</vt:lpstr>
      <vt:lpstr>HTML Images Syntax </vt:lpstr>
      <vt:lpstr>Creating an image in a Web Page</vt:lpstr>
      <vt:lpstr>Get a size of an Image</vt:lpstr>
      <vt:lpstr>Width and Height or Style?</vt:lpstr>
      <vt:lpstr>Creating Thumbnails Links </vt:lpstr>
      <vt:lpstr>Make Images Float </vt:lpstr>
      <vt:lpstr>Stop Wrapping</vt:lpstr>
      <vt:lpstr>Align Attribute </vt:lpstr>
      <vt:lpstr>Space around an Image</vt:lpstr>
      <vt:lpstr>Images in another Folder</vt:lpstr>
      <vt:lpstr>Horizontal Rule</vt:lpstr>
      <vt:lpstr>Using an Image as a Link</vt:lpstr>
      <vt:lpstr>Image Maps</vt:lpstr>
      <vt:lpstr>Summary</vt:lpstr>
      <vt:lpstr> Summary</vt:lpstr>
      <vt:lpstr>LINKS</vt:lpstr>
      <vt:lpstr>Links</vt:lpstr>
      <vt:lpstr>Create a Link to Another Web Page </vt:lpstr>
      <vt:lpstr>Terms</vt:lpstr>
      <vt:lpstr>HTML Links - Hyperlinks</vt:lpstr>
      <vt:lpstr>Example</vt:lpstr>
      <vt:lpstr>Local Links</vt:lpstr>
      <vt:lpstr>HTML Links - Colors and Icons</vt:lpstr>
      <vt:lpstr>Example</vt:lpstr>
      <vt:lpstr>HTML Links - The target Attribute</vt:lpstr>
      <vt:lpstr>HTML Links - Image as Link</vt:lpstr>
      <vt:lpstr>HTML Links - The id Attribute</vt:lpstr>
      <vt:lpstr>Links Example</vt:lpstr>
      <vt:lpstr>Links Examples</vt:lpstr>
      <vt:lpstr>Base tag &lt;base&gt;</vt:lpstr>
      <vt:lpstr>Attributes &lt;base&gt; tag</vt:lpstr>
      <vt:lpstr>Chapter Summary</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Administrator</cp:lastModifiedBy>
  <cp:revision>22</cp:revision>
  <dcterms:created xsi:type="dcterms:W3CDTF">2014-12-06T01:50:44Z</dcterms:created>
  <dcterms:modified xsi:type="dcterms:W3CDTF">2015-04-12T01:15:34Z</dcterms:modified>
</cp:coreProperties>
</file>